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2"/>
  </p:notesMasterIdLst>
  <p:sldIdLst>
    <p:sldId id="256" r:id="rId2"/>
    <p:sldId id="257" r:id="rId3"/>
    <p:sldId id="335" r:id="rId4"/>
    <p:sldId id="262" r:id="rId5"/>
    <p:sldId id="263" r:id="rId6"/>
    <p:sldId id="260" r:id="rId7"/>
    <p:sldId id="331" r:id="rId8"/>
    <p:sldId id="332" r:id="rId9"/>
    <p:sldId id="333" r:id="rId10"/>
    <p:sldId id="264" r:id="rId11"/>
    <p:sldId id="334" r:id="rId12"/>
    <p:sldId id="265" r:id="rId13"/>
    <p:sldId id="267" r:id="rId14"/>
    <p:sldId id="272" r:id="rId15"/>
    <p:sldId id="273" r:id="rId16"/>
    <p:sldId id="275" r:id="rId17"/>
    <p:sldId id="337" r:id="rId18"/>
    <p:sldId id="274" r:id="rId19"/>
    <p:sldId id="277" r:id="rId20"/>
    <p:sldId id="336" r:id="rId21"/>
    <p:sldId id="270" r:id="rId22"/>
    <p:sldId id="278" r:id="rId23"/>
    <p:sldId id="289" r:id="rId24"/>
    <p:sldId id="291" r:id="rId25"/>
    <p:sldId id="292" r:id="rId26"/>
    <p:sldId id="294" r:id="rId27"/>
    <p:sldId id="293" r:id="rId28"/>
    <p:sldId id="281" r:id="rId29"/>
    <p:sldId id="338" r:id="rId30"/>
    <p:sldId id="339" r:id="rId31"/>
    <p:sldId id="340" r:id="rId32"/>
    <p:sldId id="304" r:id="rId33"/>
    <p:sldId id="295" r:id="rId34"/>
    <p:sldId id="297" r:id="rId35"/>
    <p:sldId id="298" r:id="rId36"/>
    <p:sldId id="299" r:id="rId37"/>
    <p:sldId id="344" r:id="rId38"/>
    <p:sldId id="300" r:id="rId39"/>
    <p:sldId id="302" r:id="rId40"/>
    <p:sldId id="301" r:id="rId41"/>
    <p:sldId id="303" r:id="rId42"/>
    <p:sldId id="285" r:id="rId43"/>
    <p:sldId id="350" r:id="rId44"/>
    <p:sldId id="360" r:id="rId45"/>
    <p:sldId id="351" r:id="rId46"/>
    <p:sldId id="353" r:id="rId47"/>
    <p:sldId id="355" r:id="rId48"/>
    <p:sldId id="356" r:id="rId49"/>
    <p:sldId id="366" r:id="rId50"/>
    <p:sldId id="286" r:id="rId51"/>
    <p:sldId id="367" r:id="rId52"/>
    <p:sldId id="368" r:id="rId53"/>
    <p:sldId id="361" r:id="rId54"/>
    <p:sldId id="362" r:id="rId55"/>
    <p:sldId id="315" r:id="rId56"/>
    <p:sldId id="363" r:id="rId57"/>
    <p:sldId id="364" r:id="rId58"/>
    <p:sldId id="365" r:id="rId59"/>
    <p:sldId id="316" r:id="rId60"/>
    <p:sldId id="369" r:id="rId61"/>
    <p:sldId id="383" r:id="rId62"/>
    <p:sldId id="384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7" r:id="rId80"/>
    <p:sldId id="318" r:id="rId81"/>
    <p:sldId id="321" r:id="rId82"/>
    <p:sldId id="319" r:id="rId83"/>
    <p:sldId id="314" r:id="rId84"/>
    <p:sldId id="320" r:id="rId85"/>
    <p:sldId id="322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70" r:id="rId94"/>
    <p:sldId id="396" r:id="rId95"/>
    <p:sldId id="393" r:id="rId96"/>
    <p:sldId id="394" r:id="rId97"/>
    <p:sldId id="395" r:id="rId98"/>
    <p:sldId id="371" r:id="rId99"/>
    <p:sldId id="397" r:id="rId100"/>
    <p:sldId id="398" r:id="rId101"/>
    <p:sldId id="399" r:id="rId102"/>
    <p:sldId id="400" r:id="rId103"/>
    <p:sldId id="401" r:id="rId104"/>
    <p:sldId id="402" r:id="rId105"/>
    <p:sldId id="403" r:id="rId106"/>
    <p:sldId id="404" r:id="rId107"/>
    <p:sldId id="405" r:id="rId108"/>
    <p:sldId id="406" r:id="rId109"/>
    <p:sldId id="375" r:id="rId110"/>
    <p:sldId id="374" r:id="rId111"/>
    <p:sldId id="372" r:id="rId112"/>
    <p:sldId id="373" r:id="rId113"/>
    <p:sldId id="377" r:id="rId114"/>
    <p:sldId id="378" r:id="rId115"/>
    <p:sldId id="379" r:id="rId116"/>
    <p:sldId id="380" r:id="rId117"/>
    <p:sldId id="381" r:id="rId118"/>
    <p:sldId id="382" r:id="rId119"/>
    <p:sldId id="376" r:id="rId120"/>
    <p:sldId id="407" r:id="rId1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5" autoAdjust="0"/>
    <p:restoredTop sz="93369" autoAdjust="0"/>
  </p:normalViewPr>
  <p:slideViewPr>
    <p:cSldViewPr>
      <p:cViewPr>
        <p:scale>
          <a:sx n="60" d="100"/>
          <a:sy n="60" d="100"/>
        </p:scale>
        <p:origin x="-18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4197E4-1A05-41D8-ABE1-F052FBE60399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272571-91E2-4013-A794-316D8CB21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Very important type of data structure.   </a:t>
            </a:r>
          </a:p>
          <a:p>
            <a:pPr marL="457200" indent="-457200" algn="just">
              <a:spcBef>
                <a:spcPct val="0"/>
              </a:spcBef>
              <a:buFontTx/>
              <a:buChar char="•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0"/>
              </a:spcBef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Need  to  represent  data  in the form of charts where  the  items  of  information  are  to  be related  by  hierarchies  and branches.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6DA93-8D0A-4B6F-9FAF-3D8E53657B8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Root of the tree 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is the node at top most level which has no parent node  and maximum m number of children 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Parent 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Immediate predecessor of a node 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Child 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All immediate successors of  a node are its children.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Siblings 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Nodes with same parents are siblings.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Path: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No. of successive edges from source to destination node.</a:t>
            </a:r>
          </a:p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907CE-EB15-43D0-8445-228302A503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Leaf nodes are: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nodes with degree zero . (terminal nodes)   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e.g.  K,L,F,G,I,J are the leaf node in above fig.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Degree of a node 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the number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subtrees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 node 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A and D are nodes with degree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Ancestors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 of a node are app nodes along the path from root to that node.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Considering root at level 0, its children at level 1 and so on. </a:t>
            </a: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“If a node is at level   l  its children are at level l+1”.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Height/depth of tree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aximum level number of the tree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C8E3F-C605-48B7-A485-998D275252C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Most of the tree operations are based on the traversing method used.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 full traversal of the tree produces a linear order of the nodes.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Hence it is possible to access the tree and process the information built in it in a specific order.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There  are three operations on which the traversals are  based.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 Moving to left.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  Visiting the current node.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Moving to right.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Using these notations there are six possible combinations and three 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Traversals .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Inorder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LVR, RVL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Postorder-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LRV, RLV</a:t>
            </a:r>
          </a:p>
          <a:p>
            <a:pPr>
              <a:spcBef>
                <a:spcPct val="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Preorder-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VLR, VRL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C744A-549F-4FAD-A900-5E57638C3D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7FF7-B8F6-420E-B84D-3D52FEFC4F17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4236-DBBE-43CD-AC1A-92FC1B9E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8662-B5F8-4DED-9CAE-FEF011D67BBA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CE7D-3A8D-4783-8F94-EB7594431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8F5E-62FE-43FE-9F32-23EFAD96979B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1049-2982-40B5-9C5D-94D5F1F54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96FD-9AB8-4C71-9B92-05663477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C07A-E4CB-4D37-8E90-4EA1ECBBA044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B462-A5FE-4300-A868-CCE943177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E103-0A7C-46BB-AFB3-C682C73A473C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8927-FE06-43F1-B3CE-CC95A22B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5425-6A58-4EFD-B96F-0827EBC6CB48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DA80-DA96-4D07-B2A4-494588F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9922-5883-4505-869B-8167B1626CFD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A444-BC2E-4352-AF71-3783E6D0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BDD5-ED83-426A-942A-5158506E6F31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F39E-5B9A-462D-AA7A-B580DDDC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1C09-9C32-470D-8AFC-65E9E85109EF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9130-19D8-453E-94C8-D3914A750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55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93BE-8655-42C5-900A-B9D8F211EB24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DC99-3C70-4175-96B6-D3DB0C155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256F-91E4-4445-8D76-138565313132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B90BD-CFEA-45BE-BB4F-D4F1E591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D71C1-7F8A-4DE0-B9EF-CE3125C51EF3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0CB5E-EC6F-434A-B906-4DA6B6723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II_part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sz="4000" smtClean="0"/>
              <a:t>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511175" y="750888"/>
            <a:ext cx="8099425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		A tree is a finite set of one or more elements called “nodes” such that</a:t>
            </a:r>
          </a:p>
          <a:p>
            <a:pPr marL="457200" indent="-457200" algn="just">
              <a:buFontTx/>
              <a:buAutoNum type="arabi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There is a specially designated node called the root.</a:t>
            </a:r>
          </a:p>
          <a:p>
            <a:pPr marL="457200" indent="-457200" algn="just">
              <a:buFontTx/>
              <a:buAutoNum type="arabicParenR" startAt="2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 remaining nodes are partitioned into n&gt;=0 disjoint sets T1, …..,Tn are called the sub trees of the roots which are connected by directed edge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04800" y="1279525"/>
            <a:ext cx="8686800" cy="5426075"/>
            <a:chOff x="76200" y="1889125"/>
            <a:chExt cx="8686800" cy="5426075"/>
          </a:xfrm>
        </p:grpSpPr>
        <p:sp>
          <p:nvSpPr>
            <p:cNvPr id="5" name="Rounded Rectangle 4"/>
            <p:cNvSpPr/>
            <p:nvPr/>
          </p:nvSpPr>
          <p:spPr>
            <a:xfrm>
              <a:off x="76200" y="2514600"/>
              <a:ext cx="8686800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09" name="Oval 3"/>
            <p:cNvSpPr>
              <a:spLocks noChangeArrowheads="1"/>
            </p:cNvSpPr>
            <p:nvPr/>
          </p:nvSpPr>
          <p:spPr bwMode="auto">
            <a:xfrm>
              <a:off x="4267200" y="2438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10" name="Text Box 4"/>
            <p:cNvSpPr txBox="1">
              <a:spLocks noChangeArrowheads="1"/>
            </p:cNvSpPr>
            <p:nvPr/>
          </p:nvSpPr>
          <p:spPr bwMode="auto">
            <a:xfrm>
              <a:off x="43434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A</a:t>
              </a: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2209800" y="3581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387350" cy="457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B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4267200" y="3581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4343400" y="3657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C</a:t>
              </a: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6248400" y="3581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16" name="Text Box 10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D</a:t>
              </a:r>
            </a:p>
          </p:txBody>
        </p:sp>
        <p:sp>
          <p:nvSpPr>
            <p:cNvPr id="21517" name="Oval 11"/>
            <p:cNvSpPr>
              <a:spLocks noChangeArrowheads="1"/>
            </p:cNvSpPr>
            <p:nvPr/>
          </p:nvSpPr>
          <p:spPr bwMode="auto">
            <a:xfrm>
              <a:off x="1295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E</a:t>
              </a:r>
            </a:p>
          </p:txBody>
        </p:sp>
        <p:sp>
          <p:nvSpPr>
            <p:cNvPr id="21519" name="Oval 13"/>
            <p:cNvSpPr>
              <a:spLocks noChangeArrowheads="1"/>
            </p:cNvSpPr>
            <p:nvPr/>
          </p:nvSpPr>
          <p:spPr bwMode="auto">
            <a:xfrm>
              <a:off x="28956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20" name="Text Box 14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F</a:t>
              </a:r>
            </a:p>
          </p:txBody>
        </p:sp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>
              <a:off x="42672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22" name="Text Box 16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G</a:t>
              </a:r>
            </a:p>
          </p:txBody>
        </p:sp>
        <p:sp>
          <p:nvSpPr>
            <p:cNvPr id="21523" name="Oval 17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24" name="Text Box 18"/>
            <p:cNvSpPr txBox="1">
              <a:spLocks noChangeArrowheads="1"/>
            </p:cNvSpPr>
            <p:nvPr/>
          </p:nvSpPr>
          <p:spPr bwMode="auto">
            <a:xfrm>
              <a:off x="7392988" y="4724400"/>
              <a:ext cx="303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J</a:t>
              </a:r>
            </a:p>
          </p:txBody>
        </p:sp>
        <p:sp>
          <p:nvSpPr>
            <p:cNvPr id="21525" name="Oval 19"/>
            <p:cNvSpPr>
              <a:spLocks noChangeArrowheads="1"/>
            </p:cNvSpPr>
            <p:nvPr/>
          </p:nvSpPr>
          <p:spPr bwMode="auto">
            <a:xfrm>
              <a:off x="228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26" name="Text Box 20"/>
            <p:cNvSpPr txBox="1">
              <a:spLocks noChangeArrowheads="1"/>
            </p:cNvSpPr>
            <p:nvPr/>
          </p:nvSpPr>
          <p:spPr bwMode="auto">
            <a:xfrm>
              <a:off x="304800" y="5791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K</a:t>
              </a:r>
            </a:p>
          </p:txBody>
        </p:sp>
        <p:sp>
          <p:nvSpPr>
            <p:cNvPr id="21527" name="Oval 21"/>
            <p:cNvSpPr>
              <a:spLocks noChangeArrowheads="1"/>
            </p:cNvSpPr>
            <p:nvPr/>
          </p:nvSpPr>
          <p:spPr bwMode="auto">
            <a:xfrm>
              <a:off x="2133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2209800" y="57912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L</a:t>
              </a:r>
            </a:p>
          </p:txBody>
        </p:sp>
        <p:sp>
          <p:nvSpPr>
            <p:cNvPr id="21529" name="Oval 23"/>
            <p:cNvSpPr>
              <a:spLocks noChangeArrowheads="1"/>
            </p:cNvSpPr>
            <p:nvPr/>
          </p:nvSpPr>
          <p:spPr bwMode="auto">
            <a:xfrm>
              <a:off x="53340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54102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H</a:t>
              </a:r>
            </a:p>
          </p:txBody>
        </p:sp>
        <p:sp>
          <p:nvSpPr>
            <p:cNvPr id="21531" name="Oval 25"/>
            <p:cNvSpPr>
              <a:spLocks noChangeArrowheads="1"/>
            </p:cNvSpPr>
            <p:nvPr/>
          </p:nvSpPr>
          <p:spPr bwMode="auto">
            <a:xfrm>
              <a:off x="6248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6419850" y="4724400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I</a:t>
              </a:r>
            </a:p>
          </p:txBody>
        </p:sp>
        <p:sp>
          <p:nvSpPr>
            <p:cNvPr id="21533" name="Oval 27"/>
            <p:cNvSpPr>
              <a:spLocks noChangeArrowheads="1"/>
            </p:cNvSpPr>
            <p:nvPr/>
          </p:nvSpPr>
          <p:spPr bwMode="auto">
            <a:xfrm>
              <a:off x="5334000" y="5791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5410200" y="5867400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M</a:t>
              </a:r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 flipH="1">
              <a:off x="26670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6" name="Line 30"/>
            <p:cNvSpPr>
              <a:spLocks noChangeShapeType="1"/>
            </p:cNvSpPr>
            <p:nvPr/>
          </p:nvSpPr>
          <p:spPr bwMode="auto">
            <a:xfrm>
              <a:off x="4572000" y="29718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7" name="Line 31"/>
            <p:cNvSpPr>
              <a:spLocks noChangeShapeType="1"/>
            </p:cNvSpPr>
            <p:nvPr/>
          </p:nvSpPr>
          <p:spPr bwMode="auto">
            <a:xfrm>
              <a:off x="48768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H="1">
              <a:off x="16002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>
              <a:off x="2667000" y="40386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0" name="Line 34"/>
            <p:cNvSpPr>
              <a:spLocks noChangeShapeType="1"/>
            </p:cNvSpPr>
            <p:nvPr/>
          </p:nvSpPr>
          <p:spPr bwMode="auto">
            <a:xfrm>
              <a:off x="45720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1" name="Line 35"/>
            <p:cNvSpPr>
              <a:spLocks noChangeShapeType="1"/>
            </p:cNvSpPr>
            <p:nvPr/>
          </p:nvSpPr>
          <p:spPr bwMode="auto">
            <a:xfrm flipH="1">
              <a:off x="5638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2" name="Line 36"/>
            <p:cNvSpPr>
              <a:spLocks noChangeShapeType="1"/>
            </p:cNvSpPr>
            <p:nvPr/>
          </p:nvSpPr>
          <p:spPr bwMode="auto">
            <a:xfrm>
              <a:off x="65532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3" name="Line 37"/>
            <p:cNvSpPr>
              <a:spLocks noChangeShapeType="1"/>
            </p:cNvSpPr>
            <p:nvPr/>
          </p:nvSpPr>
          <p:spPr bwMode="auto">
            <a:xfrm>
              <a:off x="6781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4" name="Line 38"/>
            <p:cNvSpPr>
              <a:spLocks noChangeShapeType="1"/>
            </p:cNvSpPr>
            <p:nvPr/>
          </p:nvSpPr>
          <p:spPr bwMode="auto">
            <a:xfrm flipH="1">
              <a:off x="685800" y="50292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5" name="Line 39"/>
            <p:cNvSpPr>
              <a:spLocks noChangeShapeType="1"/>
            </p:cNvSpPr>
            <p:nvPr/>
          </p:nvSpPr>
          <p:spPr bwMode="auto">
            <a:xfrm>
              <a:off x="1828800" y="51054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6" name="Line 40"/>
            <p:cNvSpPr>
              <a:spLocks noChangeShapeType="1"/>
            </p:cNvSpPr>
            <p:nvPr/>
          </p:nvSpPr>
          <p:spPr bwMode="auto">
            <a:xfrm>
              <a:off x="5638800" y="518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7" name="Text Box 42"/>
            <p:cNvSpPr txBox="1">
              <a:spLocks noChangeArrowheads="1"/>
            </p:cNvSpPr>
            <p:nvPr/>
          </p:nvSpPr>
          <p:spPr bwMode="auto">
            <a:xfrm>
              <a:off x="7391400" y="1889125"/>
              <a:ext cx="838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Constantia" pitchFamily="18" charset="0"/>
                </a:rPr>
                <a:t>Level</a:t>
              </a:r>
            </a:p>
          </p:txBody>
        </p:sp>
        <p:sp>
          <p:nvSpPr>
            <p:cNvPr id="21548" name="Text Box 44"/>
            <p:cNvSpPr txBox="1">
              <a:spLocks noChangeArrowheads="1"/>
            </p:cNvSpPr>
            <p:nvPr/>
          </p:nvSpPr>
          <p:spPr bwMode="auto">
            <a:xfrm>
              <a:off x="7985125" y="2403475"/>
              <a:ext cx="309700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549" name="Text Box 45"/>
            <p:cNvSpPr txBox="1">
              <a:spLocks noChangeArrowheads="1"/>
            </p:cNvSpPr>
            <p:nvPr/>
          </p:nvSpPr>
          <p:spPr bwMode="auto">
            <a:xfrm>
              <a:off x="8001000" y="3581400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1550" name="Text Box 46"/>
            <p:cNvSpPr txBox="1">
              <a:spLocks noChangeArrowheads="1"/>
            </p:cNvSpPr>
            <p:nvPr/>
          </p:nvSpPr>
          <p:spPr bwMode="auto">
            <a:xfrm>
              <a:off x="8035925" y="4714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551" name="Text Box 47"/>
            <p:cNvSpPr txBox="1">
              <a:spLocks noChangeArrowheads="1"/>
            </p:cNvSpPr>
            <p:nvPr/>
          </p:nvSpPr>
          <p:spPr bwMode="auto">
            <a:xfrm>
              <a:off x="8045970" y="5857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1000" y="0"/>
            <a:ext cx="2819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2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2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8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889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03738"/>
            <a:ext cx="6477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2400" b="1" dirty="0" smtClean="0"/>
              <a:t>Differentiation between thread and child:</a:t>
            </a:r>
          </a:p>
          <a:p>
            <a:endParaRPr lang="en-US" b="1" dirty="0"/>
          </a:p>
          <a:p>
            <a:r>
              <a:rPr lang="en-US" b="1" dirty="0" err="1" smtClean="0"/>
              <a:t>lbit</a:t>
            </a:r>
            <a:r>
              <a:rPr lang="en-US" b="1" dirty="0" smtClean="0"/>
              <a:t> of a node=1  left child exist</a:t>
            </a:r>
          </a:p>
          <a:p>
            <a:endParaRPr lang="en-US" b="1" dirty="0" smtClean="0"/>
          </a:p>
          <a:p>
            <a:r>
              <a:rPr lang="en-US" b="1" dirty="0" err="1"/>
              <a:t>l</a:t>
            </a:r>
            <a:r>
              <a:rPr lang="en-US" b="1" dirty="0" err="1" smtClean="0"/>
              <a:t>bit</a:t>
            </a:r>
            <a:r>
              <a:rPr lang="en-US" b="1" dirty="0" smtClean="0"/>
              <a:t> </a:t>
            </a:r>
            <a:r>
              <a:rPr lang="en-US" b="1" dirty="0"/>
              <a:t>of a </a:t>
            </a:r>
            <a:r>
              <a:rPr lang="en-US" b="1" dirty="0" smtClean="0"/>
              <a:t>node=0  </a:t>
            </a:r>
            <a:r>
              <a:rPr lang="en-US" b="1" dirty="0"/>
              <a:t>left child </a:t>
            </a:r>
            <a:r>
              <a:rPr lang="en-US" b="1" dirty="0" smtClean="0"/>
              <a:t>not exist so thread to </a:t>
            </a:r>
            <a:r>
              <a:rPr lang="en-US" b="1" dirty="0" err="1" smtClean="0"/>
              <a:t>inorder</a:t>
            </a:r>
            <a:r>
              <a:rPr lang="en-US" b="1" dirty="0" smtClean="0"/>
              <a:t> 	             predecessor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err="1"/>
              <a:t>r</a:t>
            </a:r>
            <a:r>
              <a:rPr lang="en-US" b="1" dirty="0" err="1" smtClean="0"/>
              <a:t>bit</a:t>
            </a:r>
            <a:r>
              <a:rPr lang="en-US" b="1" dirty="0" smtClean="0"/>
              <a:t> </a:t>
            </a:r>
            <a:r>
              <a:rPr lang="en-US" b="1" dirty="0"/>
              <a:t>of a </a:t>
            </a:r>
            <a:r>
              <a:rPr lang="en-US" b="1" dirty="0" smtClean="0"/>
              <a:t>node=1  left </a:t>
            </a:r>
            <a:r>
              <a:rPr lang="en-US" b="1" dirty="0"/>
              <a:t>child exist</a:t>
            </a:r>
          </a:p>
          <a:p>
            <a:endParaRPr lang="en-US" b="1" dirty="0" smtClean="0"/>
          </a:p>
          <a:p>
            <a:r>
              <a:rPr lang="en-US" b="1" dirty="0" err="1" smtClean="0"/>
              <a:t>rbit</a:t>
            </a:r>
            <a:r>
              <a:rPr lang="en-US" b="1" dirty="0" smtClean="0"/>
              <a:t> </a:t>
            </a:r>
            <a:r>
              <a:rPr lang="en-US" b="1" dirty="0"/>
              <a:t>of a </a:t>
            </a:r>
            <a:r>
              <a:rPr lang="en-US" b="1" dirty="0" smtClean="0"/>
              <a:t>node=0  </a:t>
            </a:r>
            <a:r>
              <a:rPr lang="en-US" b="1" dirty="0"/>
              <a:t>left child </a:t>
            </a:r>
            <a:r>
              <a:rPr lang="en-US" b="1" dirty="0" smtClean="0"/>
              <a:t>not exist </a:t>
            </a:r>
            <a:r>
              <a:rPr lang="en-US" b="1" dirty="0"/>
              <a:t>so thread to </a:t>
            </a:r>
            <a:r>
              <a:rPr lang="en-US" b="1" dirty="0" err="1" smtClean="0"/>
              <a:t>Inorder</a:t>
            </a:r>
            <a:r>
              <a:rPr lang="en-US" b="1" dirty="0" smtClean="0"/>
              <a:t>                      	             successor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6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5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176" y="914400"/>
            <a:ext cx="3142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  node</a:t>
            </a:r>
          </a:p>
          <a:p>
            <a:r>
              <a:rPr lang="en-US" sz="2400" b="1" dirty="0" smtClean="0"/>
              <a:t>{</a:t>
            </a:r>
          </a:p>
          <a:p>
            <a:r>
              <a:rPr lang="en-US" sz="2400" b="1" dirty="0" smtClean="0"/>
              <a:t>   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data;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node * left;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node *right;</a:t>
            </a:r>
          </a:p>
          <a:p>
            <a:r>
              <a:rPr lang="en-US" sz="2400" b="1" dirty="0" smtClean="0"/>
              <a:t>  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lbit,rbit</a:t>
            </a:r>
            <a:endParaRPr lang="en-US" sz="2400" b="1" dirty="0"/>
          </a:p>
          <a:p>
            <a:r>
              <a:rPr lang="en-US" sz="2400" b="1" dirty="0" smtClean="0"/>
              <a:t>node(</a:t>
            </a:r>
            <a:r>
              <a:rPr lang="en-US" sz="2400" b="1" dirty="0" err="1" smtClean="0"/>
              <a:t>int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val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{</a:t>
            </a:r>
          </a:p>
          <a:p>
            <a:r>
              <a:rPr lang="en-US" sz="2400" b="1" dirty="0" smtClean="0"/>
              <a:t>   left=right=NULL;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data =</a:t>
            </a:r>
            <a:r>
              <a:rPr lang="en-US" sz="2400" b="1" dirty="0" err="1" smtClean="0"/>
              <a:t>val</a:t>
            </a:r>
            <a:r>
              <a:rPr lang="en-US" sz="2400" b="1" dirty="0" smtClean="0"/>
              <a:t>;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lbit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rbit</a:t>
            </a:r>
            <a:r>
              <a:rPr lang="en-US" sz="2400" b="1" dirty="0" smtClean="0"/>
              <a:t>=0;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}</a:t>
            </a:r>
            <a:endParaRPr lang="en-US" sz="2400" b="1" dirty="0"/>
          </a:p>
          <a:p>
            <a:r>
              <a:rPr lang="en-US" sz="2400" b="1" dirty="0" smtClean="0"/>
              <a:t>};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1905000"/>
            <a:ext cx="43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l</a:t>
            </a:r>
            <a:r>
              <a:rPr lang="en-US" dirty="0" err="1" smtClean="0"/>
              <a:t>bit</a:t>
            </a:r>
            <a:r>
              <a:rPr lang="en-US" dirty="0" smtClean="0"/>
              <a:t>         left*          data       right*     </a:t>
            </a:r>
            <a:r>
              <a:rPr lang="en-US" dirty="0" err="1" smtClean="0"/>
              <a:t>rbit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905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29200" y="1905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0" y="1905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200" y="1905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37112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 Inserting a Node at left side:</a:t>
            </a:r>
          </a:p>
          <a:p>
            <a:endParaRPr lang="en-US" dirty="0" smtClean="0"/>
          </a:p>
          <a:p>
            <a:r>
              <a:rPr lang="en-US" dirty="0" smtClean="0"/>
              <a:t>Node *Current =</a:t>
            </a:r>
            <a:r>
              <a:rPr lang="en-US" dirty="0" err="1" smtClean="0"/>
              <a:t>maketree</a:t>
            </a:r>
            <a:r>
              <a:rPr lang="en-US" dirty="0" smtClean="0"/>
              <a:t>(</a:t>
            </a:r>
            <a:r>
              <a:rPr lang="en-US" dirty="0" err="1" smtClean="0"/>
              <a:t>val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Current -&gt;left=temp-&gt;left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 Current -&gt;right=temp;</a:t>
            </a:r>
          </a:p>
          <a:p>
            <a:endParaRPr lang="en-US" dirty="0" smtClean="0"/>
          </a:p>
          <a:p>
            <a:r>
              <a:rPr lang="en-US" dirty="0" smtClean="0"/>
              <a:t>3.  temp-&gt;left=current</a:t>
            </a:r>
          </a:p>
          <a:p>
            <a:endParaRPr lang="en-US" dirty="0" smtClean="0"/>
          </a:p>
          <a:p>
            <a:r>
              <a:rPr lang="en-US" dirty="0" smtClean="0"/>
              <a:t>4   temp-&gt;</a:t>
            </a:r>
            <a:r>
              <a:rPr lang="en-US" dirty="0" err="1" smtClean="0"/>
              <a:t>lbit</a:t>
            </a:r>
            <a:r>
              <a:rPr lang="en-US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5   Insert flag=1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38523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 Inserting a Node at right side:</a:t>
            </a:r>
          </a:p>
          <a:p>
            <a:endParaRPr lang="en-US" dirty="0" smtClean="0"/>
          </a:p>
          <a:p>
            <a:r>
              <a:rPr lang="en-US" dirty="0" smtClean="0"/>
              <a:t>Node *Current =</a:t>
            </a:r>
            <a:r>
              <a:rPr lang="en-US" dirty="0" err="1" smtClean="0"/>
              <a:t>maketree</a:t>
            </a:r>
            <a:r>
              <a:rPr lang="en-US" dirty="0" smtClean="0"/>
              <a:t>(</a:t>
            </a:r>
            <a:r>
              <a:rPr lang="en-US" dirty="0" err="1" smtClean="0"/>
              <a:t>val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Current -&gt;left=temp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 Current -&gt;right=temp-&gt;right</a:t>
            </a:r>
          </a:p>
          <a:p>
            <a:endParaRPr lang="en-US" dirty="0" smtClean="0"/>
          </a:p>
          <a:p>
            <a:r>
              <a:rPr lang="en-US" dirty="0" smtClean="0"/>
              <a:t>3.  temp-&gt;right=current</a:t>
            </a:r>
          </a:p>
          <a:p>
            <a:endParaRPr lang="en-US" dirty="0" smtClean="0"/>
          </a:p>
          <a:p>
            <a:r>
              <a:rPr lang="en-US" dirty="0" smtClean="0"/>
              <a:t>4   temp-&gt;</a:t>
            </a:r>
            <a:r>
              <a:rPr lang="en-US" dirty="0" err="1"/>
              <a:t>r</a:t>
            </a:r>
            <a:r>
              <a:rPr lang="en-US" dirty="0" err="1" smtClean="0"/>
              <a:t>bit</a:t>
            </a:r>
            <a:r>
              <a:rPr lang="en-US" dirty="0" smtClean="0"/>
              <a:t>=1</a:t>
            </a:r>
          </a:p>
          <a:p>
            <a:endParaRPr lang="en-US" dirty="0" smtClean="0"/>
          </a:p>
          <a:p>
            <a:r>
              <a:rPr lang="en-US" dirty="0" smtClean="0"/>
              <a:t>5   Insert flag=1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8382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83031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 of Binary Tree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2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2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9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53" y="772180"/>
            <a:ext cx="8817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Some other Algorithmic Application of Binary Tree: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9196" y="1671935"/>
            <a:ext cx="80476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dirty="0" smtClean="0"/>
              <a:t>Gaming like Tic – Tac </a:t>
            </a:r>
            <a:r>
              <a:rPr lang="en-US" sz="2800" smtClean="0"/>
              <a:t>_Toe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AutoNum type="arabicPeriod"/>
            </a:pPr>
            <a:r>
              <a:rPr lang="en-US" sz="2800" dirty="0" smtClean="0"/>
              <a:t>Decision tree which is used in data base applications like mining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AutoNum type="arabicPeriod"/>
            </a:pP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5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76200"/>
            <a:ext cx="8534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Terminology :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Root of the tree 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e.g.  Item A is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Parent 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 is the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parent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 B,C,D</a:t>
            </a:r>
          </a:p>
          <a:p>
            <a:pPr lv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Child :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B,C,D are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A</a:t>
            </a:r>
          </a:p>
          <a:p>
            <a:pPr lvl="4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Siblings 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H, I ,J are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siblings</a:t>
            </a:r>
          </a:p>
          <a:p>
            <a:pPr lvl="3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Path: </a:t>
            </a: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    Path length from D to M is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as it’s connected through 2 edges.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533400"/>
            <a:ext cx="4724400" cy="3733800"/>
            <a:chOff x="228600" y="1828800"/>
            <a:chExt cx="8686800" cy="4800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1828800"/>
              <a:ext cx="8686800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32" name="Oval 3"/>
            <p:cNvSpPr>
              <a:spLocks noChangeArrowheads="1"/>
            </p:cNvSpPr>
            <p:nvPr/>
          </p:nvSpPr>
          <p:spPr bwMode="auto">
            <a:xfrm>
              <a:off x="4267200" y="2438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43434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A</a:t>
              </a:r>
            </a:p>
          </p:txBody>
        </p:sp>
        <p:sp>
          <p:nvSpPr>
            <p:cNvPr id="22534" name="Oval 5"/>
            <p:cNvSpPr>
              <a:spLocks noChangeArrowheads="1"/>
            </p:cNvSpPr>
            <p:nvPr/>
          </p:nvSpPr>
          <p:spPr bwMode="auto">
            <a:xfrm>
              <a:off x="2209800" y="3535680"/>
              <a:ext cx="816244" cy="579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2437108" y="3535680"/>
              <a:ext cx="236243" cy="5170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B</a:t>
              </a:r>
            </a:p>
          </p:txBody>
        </p:sp>
        <p:sp>
          <p:nvSpPr>
            <p:cNvPr id="22536" name="Oval 7"/>
            <p:cNvSpPr>
              <a:spLocks noChangeArrowheads="1"/>
            </p:cNvSpPr>
            <p:nvPr/>
          </p:nvSpPr>
          <p:spPr bwMode="auto">
            <a:xfrm>
              <a:off x="4267201" y="3535681"/>
              <a:ext cx="820118" cy="579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4343400" y="3657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C</a:t>
              </a:r>
            </a:p>
          </p:txBody>
        </p:sp>
        <p:sp>
          <p:nvSpPr>
            <p:cNvPr id="22538" name="Oval 9"/>
            <p:cNvSpPr>
              <a:spLocks noChangeArrowheads="1"/>
            </p:cNvSpPr>
            <p:nvPr/>
          </p:nvSpPr>
          <p:spPr bwMode="auto">
            <a:xfrm>
              <a:off x="6248401" y="3429000"/>
              <a:ext cx="752958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6412424" y="3535680"/>
              <a:ext cx="404812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D</a:t>
              </a:r>
            </a:p>
          </p:txBody>
        </p:sp>
        <p:sp>
          <p:nvSpPr>
            <p:cNvPr id="22540" name="Oval 11"/>
            <p:cNvSpPr>
              <a:spLocks noChangeArrowheads="1"/>
            </p:cNvSpPr>
            <p:nvPr/>
          </p:nvSpPr>
          <p:spPr bwMode="auto">
            <a:xfrm>
              <a:off x="1295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E</a:t>
              </a:r>
            </a:p>
          </p:txBody>
        </p:sp>
        <p:sp>
          <p:nvSpPr>
            <p:cNvPr id="22542" name="Oval 13"/>
            <p:cNvSpPr>
              <a:spLocks noChangeArrowheads="1"/>
            </p:cNvSpPr>
            <p:nvPr/>
          </p:nvSpPr>
          <p:spPr bwMode="auto">
            <a:xfrm>
              <a:off x="28956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F</a:t>
              </a:r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42672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G</a:t>
              </a:r>
            </a:p>
          </p:txBody>
        </p:sp>
        <p:sp>
          <p:nvSpPr>
            <p:cNvPr id="22546" name="Oval 17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7392988" y="4724400"/>
              <a:ext cx="303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J</a:t>
              </a:r>
            </a:p>
          </p:txBody>
        </p:sp>
        <p:sp>
          <p:nvSpPr>
            <p:cNvPr id="22548" name="Oval 19"/>
            <p:cNvSpPr>
              <a:spLocks noChangeArrowheads="1"/>
            </p:cNvSpPr>
            <p:nvPr/>
          </p:nvSpPr>
          <p:spPr bwMode="auto">
            <a:xfrm>
              <a:off x="228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49" name="Text Box 20"/>
            <p:cNvSpPr txBox="1">
              <a:spLocks noChangeArrowheads="1"/>
            </p:cNvSpPr>
            <p:nvPr/>
          </p:nvSpPr>
          <p:spPr bwMode="auto">
            <a:xfrm>
              <a:off x="304800" y="5791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K</a:t>
              </a:r>
            </a:p>
          </p:txBody>
        </p:sp>
        <p:sp>
          <p:nvSpPr>
            <p:cNvPr id="22550" name="Oval 21"/>
            <p:cNvSpPr>
              <a:spLocks noChangeArrowheads="1"/>
            </p:cNvSpPr>
            <p:nvPr/>
          </p:nvSpPr>
          <p:spPr bwMode="auto">
            <a:xfrm>
              <a:off x="2133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51" name="Text Box 22"/>
            <p:cNvSpPr txBox="1">
              <a:spLocks noChangeArrowheads="1"/>
            </p:cNvSpPr>
            <p:nvPr/>
          </p:nvSpPr>
          <p:spPr bwMode="auto">
            <a:xfrm>
              <a:off x="2209800" y="57912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L</a:t>
              </a:r>
            </a:p>
          </p:txBody>
        </p:sp>
        <p:sp>
          <p:nvSpPr>
            <p:cNvPr id="22552" name="Oval 23"/>
            <p:cNvSpPr>
              <a:spLocks noChangeArrowheads="1"/>
            </p:cNvSpPr>
            <p:nvPr/>
          </p:nvSpPr>
          <p:spPr bwMode="auto">
            <a:xfrm>
              <a:off x="53340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54102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H</a:t>
              </a:r>
            </a:p>
          </p:txBody>
        </p:sp>
        <p:sp>
          <p:nvSpPr>
            <p:cNvPr id="22554" name="Oval 25"/>
            <p:cNvSpPr>
              <a:spLocks noChangeArrowheads="1"/>
            </p:cNvSpPr>
            <p:nvPr/>
          </p:nvSpPr>
          <p:spPr bwMode="auto">
            <a:xfrm>
              <a:off x="6248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55" name="Text Box 26"/>
            <p:cNvSpPr txBox="1">
              <a:spLocks noChangeArrowheads="1"/>
            </p:cNvSpPr>
            <p:nvPr/>
          </p:nvSpPr>
          <p:spPr bwMode="auto">
            <a:xfrm>
              <a:off x="6419850" y="4724400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I</a:t>
              </a:r>
            </a:p>
          </p:txBody>
        </p:sp>
        <p:sp>
          <p:nvSpPr>
            <p:cNvPr id="22556" name="Oval 27"/>
            <p:cNvSpPr>
              <a:spLocks noChangeArrowheads="1"/>
            </p:cNvSpPr>
            <p:nvPr/>
          </p:nvSpPr>
          <p:spPr bwMode="auto">
            <a:xfrm>
              <a:off x="5361122" y="5791200"/>
              <a:ext cx="609601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auto">
            <a:xfrm>
              <a:off x="5410200" y="5867400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M</a:t>
              </a:r>
            </a:p>
          </p:txBody>
        </p:sp>
        <p:sp>
          <p:nvSpPr>
            <p:cNvPr id="22558" name="Line 29"/>
            <p:cNvSpPr>
              <a:spLocks noChangeShapeType="1"/>
            </p:cNvSpPr>
            <p:nvPr/>
          </p:nvSpPr>
          <p:spPr bwMode="auto">
            <a:xfrm flipH="1">
              <a:off x="26670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9" name="Line 30"/>
            <p:cNvSpPr>
              <a:spLocks noChangeShapeType="1"/>
            </p:cNvSpPr>
            <p:nvPr/>
          </p:nvSpPr>
          <p:spPr bwMode="auto">
            <a:xfrm>
              <a:off x="4572000" y="29718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0" name="Line 31"/>
            <p:cNvSpPr>
              <a:spLocks noChangeShapeType="1"/>
            </p:cNvSpPr>
            <p:nvPr/>
          </p:nvSpPr>
          <p:spPr bwMode="auto">
            <a:xfrm>
              <a:off x="48768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1" name="Line 32"/>
            <p:cNvSpPr>
              <a:spLocks noChangeShapeType="1"/>
            </p:cNvSpPr>
            <p:nvPr/>
          </p:nvSpPr>
          <p:spPr bwMode="auto">
            <a:xfrm flipH="1">
              <a:off x="16002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2" name="Line 33"/>
            <p:cNvSpPr>
              <a:spLocks noChangeShapeType="1"/>
            </p:cNvSpPr>
            <p:nvPr/>
          </p:nvSpPr>
          <p:spPr bwMode="auto">
            <a:xfrm>
              <a:off x="2667000" y="40386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3" name="Line 34"/>
            <p:cNvSpPr>
              <a:spLocks noChangeShapeType="1"/>
            </p:cNvSpPr>
            <p:nvPr/>
          </p:nvSpPr>
          <p:spPr bwMode="auto">
            <a:xfrm>
              <a:off x="45720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4" name="Line 35"/>
            <p:cNvSpPr>
              <a:spLocks noChangeShapeType="1"/>
            </p:cNvSpPr>
            <p:nvPr/>
          </p:nvSpPr>
          <p:spPr bwMode="auto">
            <a:xfrm flipH="1">
              <a:off x="5638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5" name="Line 36"/>
            <p:cNvSpPr>
              <a:spLocks noChangeShapeType="1"/>
            </p:cNvSpPr>
            <p:nvPr/>
          </p:nvSpPr>
          <p:spPr bwMode="auto">
            <a:xfrm>
              <a:off x="65532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>
              <a:off x="6781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7" name="Line 38"/>
            <p:cNvSpPr>
              <a:spLocks noChangeShapeType="1"/>
            </p:cNvSpPr>
            <p:nvPr/>
          </p:nvSpPr>
          <p:spPr bwMode="auto">
            <a:xfrm flipH="1">
              <a:off x="685800" y="50292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8" name="Line 39"/>
            <p:cNvSpPr>
              <a:spLocks noChangeShapeType="1"/>
            </p:cNvSpPr>
            <p:nvPr/>
          </p:nvSpPr>
          <p:spPr bwMode="auto">
            <a:xfrm>
              <a:off x="1828800" y="51054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69" name="Line 40"/>
            <p:cNvSpPr>
              <a:spLocks noChangeShapeType="1"/>
            </p:cNvSpPr>
            <p:nvPr/>
          </p:nvSpPr>
          <p:spPr bwMode="auto">
            <a:xfrm>
              <a:off x="5638800" y="518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70" name="Text Box 42"/>
            <p:cNvSpPr txBox="1">
              <a:spLocks noChangeArrowheads="1"/>
            </p:cNvSpPr>
            <p:nvPr/>
          </p:nvSpPr>
          <p:spPr bwMode="auto">
            <a:xfrm>
              <a:off x="6685007" y="1889126"/>
              <a:ext cx="1544596" cy="47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nstantia" pitchFamily="18" charset="0"/>
                </a:rPr>
                <a:t>Level</a:t>
              </a:r>
            </a:p>
          </p:txBody>
        </p:sp>
        <p:sp>
          <p:nvSpPr>
            <p:cNvPr id="22571" name="Text Box 44"/>
            <p:cNvSpPr txBox="1">
              <a:spLocks noChangeArrowheads="1"/>
            </p:cNvSpPr>
            <p:nvPr/>
          </p:nvSpPr>
          <p:spPr bwMode="auto">
            <a:xfrm>
              <a:off x="7985125" y="2403475"/>
              <a:ext cx="309700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2572" name="Text Box 45"/>
            <p:cNvSpPr txBox="1">
              <a:spLocks noChangeArrowheads="1"/>
            </p:cNvSpPr>
            <p:nvPr/>
          </p:nvSpPr>
          <p:spPr bwMode="auto">
            <a:xfrm>
              <a:off x="8001000" y="3581400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73" name="Text Box 46"/>
            <p:cNvSpPr txBox="1">
              <a:spLocks noChangeArrowheads="1"/>
            </p:cNvSpPr>
            <p:nvPr/>
          </p:nvSpPr>
          <p:spPr bwMode="auto">
            <a:xfrm>
              <a:off x="8035925" y="4714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574" name="Text Box 47"/>
            <p:cNvSpPr txBox="1">
              <a:spLocks noChangeArrowheads="1"/>
            </p:cNvSpPr>
            <p:nvPr/>
          </p:nvSpPr>
          <p:spPr bwMode="auto">
            <a:xfrm>
              <a:off x="8045970" y="5857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9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8600" y="269875"/>
            <a:ext cx="89154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Leaf nodes 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(terminal nodes) 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K,L,F,G,M,I,J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Degree of a node 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  A and D are nodes 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degree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Ancestors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A,D are ancestors of 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“If a node is at level   l  its children are at level l+1”.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Height/depth of tree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aximum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evel of the tree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Here, it’s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3400" y="1066800"/>
            <a:ext cx="4724400" cy="3733800"/>
            <a:chOff x="228600" y="1828800"/>
            <a:chExt cx="8686800" cy="4800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1828800"/>
              <a:ext cx="8686800" cy="480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0" name="Oval 3"/>
            <p:cNvSpPr>
              <a:spLocks noChangeArrowheads="1"/>
            </p:cNvSpPr>
            <p:nvPr/>
          </p:nvSpPr>
          <p:spPr bwMode="auto">
            <a:xfrm>
              <a:off x="4267200" y="2438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81" name="Text Box 4"/>
            <p:cNvSpPr txBox="1">
              <a:spLocks noChangeArrowheads="1"/>
            </p:cNvSpPr>
            <p:nvPr/>
          </p:nvSpPr>
          <p:spPr bwMode="auto">
            <a:xfrm>
              <a:off x="43434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A</a:t>
              </a:r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2209800" y="3535680"/>
              <a:ext cx="816244" cy="5791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2437108" y="3535680"/>
              <a:ext cx="236243" cy="5170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B</a:t>
              </a:r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4267201" y="3535681"/>
              <a:ext cx="820118" cy="5791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4343400" y="3657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C</a:t>
              </a:r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auto">
            <a:xfrm>
              <a:off x="6248401" y="3429000"/>
              <a:ext cx="752958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6412424" y="3535680"/>
              <a:ext cx="404812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D</a:t>
              </a:r>
            </a:p>
          </p:txBody>
        </p:sp>
        <p:sp>
          <p:nvSpPr>
            <p:cNvPr id="24588" name="Oval 11"/>
            <p:cNvSpPr>
              <a:spLocks noChangeArrowheads="1"/>
            </p:cNvSpPr>
            <p:nvPr/>
          </p:nvSpPr>
          <p:spPr bwMode="auto">
            <a:xfrm>
              <a:off x="1295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E</a:t>
              </a:r>
            </a:p>
          </p:txBody>
        </p:sp>
        <p:sp>
          <p:nvSpPr>
            <p:cNvPr id="24590" name="Oval 13"/>
            <p:cNvSpPr>
              <a:spLocks noChangeArrowheads="1"/>
            </p:cNvSpPr>
            <p:nvPr/>
          </p:nvSpPr>
          <p:spPr bwMode="auto">
            <a:xfrm>
              <a:off x="28956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F</a:t>
              </a:r>
            </a:p>
          </p:txBody>
        </p:sp>
        <p:sp>
          <p:nvSpPr>
            <p:cNvPr id="24592" name="Oval 15"/>
            <p:cNvSpPr>
              <a:spLocks noChangeArrowheads="1"/>
            </p:cNvSpPr>
            <p:nvPr/>
          </p:nvSpPr>
          <p:spPr bwMode="auto">
            <a:xfrm>
              <a:off x="42672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93" name="Text Box 16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G</a:t>
              </a:r>
            </a:p>
          </p:txBody>
        </p:sp>
        <p:sp>
          <p:nvSpPr>
            <p:cNvPr id="24594" name="Oval 17"/>
            <p:cNvSpPr>
              <a:spLocks noChangeArrowheads="1"/>
            </p:cNvSpPr>
            <p:nvPr/>
          </p:nvSpPr>
          <p:spPr bwMode="auto">
            <a:xfrm>
              <a:off x="71628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95" name="Text Box 18"/>
            <p:cNvSpPr txBox="1">
              <a:spLocks noChangeArrowheads="1"/>
            </p:cNvSpPr>
            <p:nvPr/>
          </p:nvSpPr>
          <p:spPr bwMode="auto">
            <a:xfrm>
              <a:off x="7392988" y="4724400"/>
              <a:ext cx="303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J</a:t>
              </a:r>
            </a:p>
          </p:txBody>
        </p:sp>
        <p:sp>
          <p:nvSpPr>
            <p:cNvPr id="24596" name="Oval 19"/>
            <p:cNvSpPr>
              <a:spLocks noChangeArrowheads="1"/>
            </p:cNvSpPr>
            <p:nvPr/>
          </p:nvSpPr>
          <p:spPr bwMode="auto">
            <a:xfrm>
              <a:off x="228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97" name="Text Box 20"/>
            <p:cNvSpPr txBox="1">
              <a:spLocks noChangeArrowheads="1"/>
            </p:cNvSpPr>
            <p:nvPr/>
          </p:nvSpPr>
          <p:spPr bwMode="auto">
            <a:xfrm>
              <a:off x="304800" y="5791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K</a:t>
              </a:r>
            </a:p>
          </p:txBody>
        </p:sp>
        <p:sp>
          <p:nvSpPr>
            <p:cNvPr id="24598" name="Oval 21"/>
            <p:cNvSpPr>
              <a:spLocks noChangeArrowheads="1"/>
            </p:cNvSpPr>
            <p:nvPr/>
          </p:nvSpPr>
          <p:spPr bwMode="auto">
            <a:xfrm>
              <a:off x="2133600" y="5715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599" name="Text Box 22"/>
            <p:cNvSpPr txBox="1">
              <a:spLocks noChangeArrowheads="1"/>
            </p:cNvSpPr>
            <p:nvPr/>
          </p:nvSpPr>
          <p:spPr bwMode="auto">
            <a:xfrm>
              <a:off x="2209800" y="5791200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L</a:t>
              </a:r>
            </a:p>
          </p:txBody>
        </p:sp>
        <p:sp>
          <p:nvSpPr>
            <p:cNvPr id="24600" name="Oval 23"/>
            <p:cNvSpPr>
              <a:spLocks noChangeArrowheads="1"/>
            </p:cNvSpPr>
            <p:nvPr/>
          </p:nvSpPr>
          <p:spPr bwMode="auto">
            <a:xfrm>
              <a:off x="53340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601" name="Text Box 24"/>
            <p:cNvSpPr txBox="1">
              <a:spLocks noChangeArrowheads="1"/>
            </p:cNvSpPr>
            <p:nvPr/>
          </p:nvSpPr>
          <p:spPr bwMode="auto">
            <a:xfrm>
              <a:off x="5410200" y="47244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H</a:t>
              </a:r>
            </a:p>
          </p:txBody>
        </p:sp>
        <p:sp>
          <p:nvSpPr>
            <p:cNvPr id="24602" name="Oval 25"/>
            <p:cNvSpPr>
              <a:spLocks noChangeArrowheads="1"/>
            </p:cNvSpPr>
            <p:nvPr/>
          </p:nvSpPr>
          <p:spPr bwMode="auto">
            <a:xfrm>
              <a:off x="6248400" y="4648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603" name="Text Box 26"/>
            <p:cNvSpPr txBox="1">
              <a:spLocks noChangeArrowheads="1"/>
            </p:cNvSpPr>
            <p:nvPr/>
          </p:nvSpPr>
          <p:spPr bwMode="auto">
            <a:xfrm>
              <a:off x="6419850" y="4724400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I</a:t>
              </a:r>
            </a:p>
          </p:txBody>
        </p:sp>
        <p:sp>
          <p:nvSpPr>
            <p:cNvPr id="24604" name="Oval 27"/>
            <p:cNvSpPr>
              <a:spLocks noChangeArrowheads="1"/>
            </p:cNvSpPr>
            <p:nvPr/>
          </p:nvSpPr>
          <p:spPr bwMode="auto">
            <a:xfrm>
              <a:off x="5361122" y="5791200"/>
              <a:ext cx="609601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4605" name="Text Box 28"/>
            <p:cNvSpPr txBox="1">
              <a:spLocks noChangeArrowheads="1"/>
            </p:cNvSpPr>
            <p:nvPr/>
          </p:nvSpPr>
          <p:spPr bwMode="auto">
            <a:xfrm>
              <a:off x="5410200" y="5867400"/>
              <a:ext cx="45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Constantia" pitchFamily="18" charset="0"/>
                </a:rPr>
                <a:t>M</a:t>
              </a:r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 flipH="1">
              <a:off x="26670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>
              <a:off x="4572000" y="29718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>
              <a:off x="4876800" y="2743200"/>
              <a:ext cx="1600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H="1">
              <a:off x="16002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>
              <a:off x="2667000" y="40386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>
              <a:off x="45720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H="1">
              <a:off x="5638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>
              <a:off x="6553200" y="4114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>
              <a:off x="6781800" y="39624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H="1">
              <a:off x="685800" y="5029200"/>
              <a:ext cx="685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>
              <a:off x="1828800" y="51054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>
              <a:off x="5638800" y="5181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6685007" y="1889126"/>
              <a:ext cx="1544596" cy="47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nstantia" pitchFamily="18" charset="0"/>
                </a:rPr>
                <a:t>Level</a:t>
              </a:r>
            </a:p>
          </p:txBody>
        </p:sp>
        <p:sp>
          <p:nvSpPr>
            <p:cNvPr id="24619" name="Text Box 44"/>
            <p:cNvSpPr txBox="1">
              <a:spLocks noChangeArrowheads="1"/>
            </p:cNvSpPr>
            <p:nvPr/>
          </p:nvSpPr>
          <p:spPr bwMode="auto">
            <a:xfrm>
              <a:off x="7985125" y="2403475"/>
              <a:ext cx="309700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4620" name="Text Box 45"/>
            <p:cNvSpPr txBox="1">
              <a:spLocks noChangeArrowheads="1"/>
            </p:cNvSpPr>
            <p:nvPr/>
          </p:nvSpPr>
          <p:spPr bwMode="auto">
            <a:xfrm>
              <a:off x="8001000" y="3581400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4621" name="Text Box 46"/>
            <p:cNvSpPr txBox="1">
              <a:spLocks noChangeArrowheads="1"/>
            </p:cNvSpPr>
            <p:nvPr/>
          </p:nvSpPr>
          <p:spPr bwMode="auto">
            <a:xfrm>
              <a:off x="8035925" y="4714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622" name="Text Box 47"/>
            <p:cNvSpPr txBox="1">
              <a:spLocks noChangeArrowheads="1"/>
            </p:cNvSpPr>
            <p:nvPr/>
          </p:nvSpPr>
          <p:spPr bwMode="auto">
            <a:xfrm>
              <a:off x="8045970" y="5857875"/>
              <a:ext cx="300082" cy="36933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Tree </a:t>
            </a:r>
            <a:r>
              <a:rPr lang="en-US" b="1" dirty="0"/>
              <a:t>Properties</a:t>
            </a:r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6473825" y="2384425"/>
            <a:ext cx="2335213" cy="2574925"/>
          </a:xfrm>
          <a:custGeom>
            <a:avLst/>
            <a:gdLst>
              <a:gd name="T0" fmla="*/ 666 w 1471"/>
              <a:gd name="T1" fmla="*/ 33 h 1622"/>
              <a:gd name="T2" fmla="*/ 576 w 1471"/>
              <a:gd name="T3" fmla="*/ 41 h 1622"/>
              <a:gd name="T4" fmla="*/ 487 w 1471"/>
              <a:gd name="T5" fmla="*/ 130 h 1622"/>
              <a:gd name="T6" fmla="*/ 317 w 1471"/>
              <a:gd name="T7" fmla="*/ 300 h 1622"/>
              <a:gd name="T8" fmla="*/ 131 w 1471"/>
              <a:gd name="T9" fmla="*/ 527 h 1622"/>
              <a:gd name="T10" fmla="*/ 74 w 1471"/>
              <a:gd name="T11" fmla="*/ 657 h 1622"/>
              <a:gd name="T12" fmla="*/ 41 w 1471"/>
              <a:gd name="T13" fmla="*/ 730 h 1622"/>
              <a:gd name="T14" fmla="*/ 1 w 1471"/>
              <a:gd name="T15" fmla="*/ 892 h 1622"/>
              <a:gd name="T16" fmla="*/ 41 w 1471"/>
              <a:gd name="T17" fmla="*/ 1200 h 1622"/>
              <a:gd name="T18" fmla="*/ 122 w 1471"/>
              <a:gd name="T19" fmla="*/ 1314 h 1622"/>
              <a:gd name="T20" fmla="*/ 236 w 1471"/>
              <a:gd name="T21" fmla="*/ 1436 h 1622"/>
              <a:gd name="T22" fmla="*/ 390 w 1471"/>
              <a:gd name="T23" fmla="*/ 1517 h 1622"/>
              <a:gd name="T24" fmla="*/ 447 w 1471"/>
              <a:gd name="T25" fmla="*/ 1533 h 1622"/>
              <a:gd name="T26" fmla="*/ 747 w 1471"/>
              <a:gd name="T27" fmla="*/ 1622 h 1622"/>
              <a:gd name="T28" fmla="*/ 941 w 1471"/>
              <a:gd name="T29" fmla="*/ 1614 h 1622"/>
              <a:gd name="T30" fmla="*/ 1104 w 1471"/>
              <a:gd name="T31" fmla="*/ 1533 h 1622"/>
              <a:gd name="T32" fmla="*/ 1168 w 1471"/>
              <a:gd name="T33" fmla="*/ 1476 h 1622"/>
              <a:gd name="T34" fmla="*/ 1225 w 1471"/>
              <a:gd name="T35" fmla="*/ 1419 h 1622"/>
              <a:gd name="T36" fmla="*/ 1258 w 1471"/>
              <a:gd name="T37" fmla="*/ 1371 h 1622"/>
              <a:gd name="T38" fmla="*/ 1323 w 1471"/>
              <a:gd name="T39" fmla="*/ 1257 h 1622"/>
              <a:gd name="T40" fmla="*/ 1412 w 1471"/>
              <a:gd name="T41" fmla="*/ 1006 h 1622"/>
              <a:gd name="T42" fmla="*/ 1444 w 1471"/>
              <a:gd name="T43" fmla="*/ 836 h 1622"/>
              <a:gd name="T44" fmla="*/ 1436 w 1471"/>
              <a:gd name="T45" fmla="*/ 406 h 1622"/>
              <a:gd name="T46" fmla="*/ 1274 w 1471"/>
              <a:gd name="T47" fmla="*/ 98 h 1622"/>
              <a:gd name="T48" fmla="*/ 1241 w 1471"/>
              <a:gd name="T49" fmla="*/ 73 h 1622"/>
              <a:gd name="T50" fmla="*/ 1225 w 1471"/>
              <a:gd name="T51" fmla="*/ 49 h 1622"/>
              <a:gd name="T52" fmla="*/ 1120 w 1471"/>
              <a:gd name="T53" fmla="*/ 25 h 1622"/>
              <a:gd name="T54" fmla="*/ 925 w 1471"/>
              <a:gd name="T55" fmla="*/ 0 h 1622"/>
              <a:gd name="T56" fmla="*/ 714 w 1471"/>
              <a:gd name="T57" fmla="*/ 9 h 1622"/>
              <a:gd name="T58" fmla="*/ 666 w 1471"/>
              <a:gd name="T59" fmla="*/ 33 h 16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71"/>
              <a:gd name="T91" fmla="*/ 0 h 1622"/>
              <a:gd name="T92" fmla="*/ 1471 w 1471"/>
              <a:gd name="T93" fmla="*/ 1622 h 16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71" h="1622">
                <a:moveTo>
                  <a:pt x="666" y="33"/>
                </a:moveTo>
                <a:cubicBezTo>
                  <a:pt x="636" y="36"/>
                  <a:pt x="605" y="35"/>
                  <a:pt x="576" y="41"/>
                </a:cubicBezTo>
                <a:cubicBezTo>
                  <a:pt x="547" y="47"/>
                  <a:pt x="518" y="110"/>
                  <a:pt x="487" y="130"/>
                </a:cubicBezTo>
                <a:cubicBezTo>
                  <a:pt x="444" y="198"/>
                  <a:pt x="372" y="244"/>
                  <a:pt x="317" y="300"/>
                </a:cubicBezTo>
                <a:cubicBezTo>
                  <a:pt x="248" y="370"/>
                  <a:pt x="190" y="449"/>
                  <a:pt x="131" y="527"/>
                </a:cubicBezTo>
                <a:cubicBezTo>
                  <a:pt x="115" y="571"/>
                  <a:pt x="100" y="618"/>
                  <a:pt x="74" y="657"/>
                </a:cubicBezTo>
                <a:cubicBezTo>
                  <a:pt x="65" y="686"/>
                  <a:pt x="64" y="709"/>
                  <a:pt x="41" y="730"/>
                </a:cubicBezTo>
                <a:cubicBezTo>
                  <a:pt x="28" y="784"/>
                  <a:pt x="12" y="837"/>
                  <a:pt x="1" y="892"/>
                </a:cubicBezTo>
                <a:cubicBezTo>
                  <a:pt x="7" y="1062"/>
                  <a:pt x="0" y="1077"/>
                  <a:pt x="41" y="1200"/>
                </a:cubicBezTo>
                <a:cubicBezTo>
                  <a:pt x="56" y="1246"/>
                  <a:pt x="91" y="1279"/>
                  <a:pt x="122" y="1314"/>
                </a:cubicBezTo>
                <a:cubicBezTo>
                  <a:pt x="139" y="1333"/>
                  <a:pt x="218" y="1430"/>
                  <a:pt x="236" y="1436"/>
                </a:cubicBezTo>
                <a:cubicBezTo>
                  <a:pt x="291" y="1454"/>
                  <a:pt x="338" y="1493"/>
                  <a:pt x="390" y="1517"/>
                </a:cubicBezTo>
                <a:cubicBezTo>
                  <a:pt x="408" y="1525"/>
                  <a:pt x="429" y="1525"/>
                  <a:pt x="447" y="1533"/>
                </a:cubicBezTo>
                <a:cubicBezTo>
                  <a:pt x="544" y="1576"/>
                  <a:pt x="643" y="1602"/>
                  <a:pt x="747" y="1622"/>
                </a:cubicBezTo>
                <a:cubicBezTo>
                  <a:pt x="812" y="1619"/>
                  <a:pt x="877" y="1621"/>
                  <a:pt x="941" y="1614"/>
                </a:cubicBezTo>
                <a:cubicBezTo>
                  <a:pt x="1004" y="1608"/>
                  <a:pt x="1048" y="1551"/>
                  <a:pt x="1104" y="1533"/>
                </a:cubicBezTo>
                <a:cubicBezTo>
                  <a:pt x="1131" y="1493"/>
                  <a:pt x="1112" y="1514"/>
                  <a:pt x="1168" y="1476"/>
                </a:cubicBezTo>
                <a:cubicBezTo>
                  <a:pt x="1190" y="1461"/>
                  <a:pt x="1225" y="1419"/>
                  <a:pt x="1225" y="1419"/>
                </a:cubicBezTo>
                <a:cubicBezTo>
                  <a:pt x="1243" y="1366"/>
                  <a:pt x="1219" y="1426"/>
                  <a:pt x="1258" y="1371"/>
                </a:cubicBezTo>
                <a:cubicBezTo>
                  <a:pt x="1283" y="1336"/>
                  <a:pt x="1298" y="1293"/>
                  <a:pt x="1323" y="1257"/>
                </a:cubicBezTo>
                <a:cubicBezTo>
                  <a:pt x="1351" y="1172"/>
                  <a:pt x="1388" y="1093"/>
                  <a:pt x="1412" y="1006"/>
                </a:cubicBezTo>
                <a:cubicBezTo>
                  <a:pt x="1428" y="950"/>
                  <a:pt x="1430" y="892"/>
                  <a:pt x="1444" y="836"/>
                </a:cubicBezTo>
                <a:cubicBezTo>
                  <a:pt x="1462" y="694"/>
                  <a:pt x="1471" y="546"/>
                  <a:pt x="1436" y="406"/>
                </a:cubicBezTo>
                <a:cubicBezTo>
                  <a:pt x="1424" y="298"/>
                  <a:pt x="1394" y="138"/>
                  <a:pt x="1274" y="98"/>
                </a:cubicBezTo>
                <a:cubicBezTo>
                  <a:pt x="1263" y="90"/>
                  <a:pt x="1251" y="83"/>
                  <a:pt x="1241" y="73"/>
                </a:cubicBezTo>
                <a:cubicBezTo>
                  <a:pt x="1234" y="66"/>
                  <a:pt x="1233" y="55"/>
                  <a:pt x="1225" y="49"/>
                </a:cubicBezTo>
                <a:cubicBezTo>
                  <a:pt x="1197" y="27"/>
                  <a:pt x="1155" y="32"/>
                  <a:pt x="1120" y="25"/>
                </a:cubicBezTo>
                <a:cubicBezTo>
                  <a:pt x="1055" y="12"/>
                  <a:pt x="992" y="6"/>
                  <a:pt x="925" y="0"/>
                </a:cubicBezTo>
                <a:cubicBezTo>
                  <a:pt x="855" y="3"/>
                  <a:pt x="784" y="4"/>
                  <a:pt x="714" y="9"/>
                </a:cubicBezTo>
                <a:cubicBezTo>
                  <a:pt x="703" y="10"/>
                  <a:pt x="647" y="14"/>
                  <a:pt x="666" y="33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6400800" y="2438400"/>
            <a:ext cx="2438400" cy="2438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28" name="Freeform 5"/>
          <p:cNvSpPr>
            <a:spLocks/>
          </p:cNvSpPr>
          <p:nvPr/>
        </p:nvSpPr>
        <p:spPr bwMode="auto">
          <a:xfrm>
            <a:off x="4416425" y="2460625"/>
            <a:ext cx="2335213" cy="2574925"/>
          </a:xfrm>
          <a:custGeom>
            <a:avLst/>
            <a:gdLst>
              <a:gd name="T0" fmla="*/ 666 w 1471"/>
              <a:gd name="T1" fmla="*/ 33 h 1622"/>
              <a:gd name="T2" fmla="*/ 576 w 1471"/>
              <a:gd name="T3" fmla="*/ 41 h 1622"/>
              <a:gd name="T4" fmla="*/ 487 w 1471"/>
              <a:gd name="T5" fmla="*/ 130 h 1622"/>
              <a:gd name="T6" fmla="*/ 317 w 1471"/>
              <a:gd name="T7" fmla="*/ 300 h 1622"/>
              <a:gd name="T8" fmla="*/ 131 w 1471"/>
              <a:gd name="T9" fmla="*/ 527 h 1622"/>
              <a:gd name="T10" fmla="*/ 74 w 1471"/>
              <a:gd name="T11" fmla="*/ 657 h 1622"/>
              <a:gd name="T12" fmla="*/ 41 w 1471"/>
              <a:gd name="T13" fmla="*/ 730 h 1622"/>
              <a:gd name="T14" fmla="*/ 1 w 1471"/>
              <a:gd name="T15" fmla="*/ 892 h 1622"/>
              <a:gd name="T16" fmla="*/ 41 w 1471"/>
              <a:gd name="T17" fmla="*/ 1200 h 1622"/>
              <a:gd name="T18" fmla="*/ 122 w 1471"/>
              <a:gd name="T19" fmla="*/ 1314 h 1622"/>
              <a:gd name="T20" fmla="*/ 236 w 1471"/>
              <a:gd name="T21" fmla="*/ 1436 h 1622"/>
              <a:gd name="T22" fmla="*/ 390 w 1471"/>
              <a:gd name="T23" fmla="*/ 1517 h 1622"/>
              <a:gd name="T24" fmla="*/ 447 w 1471"/>
              <a:gd name="T25" fmla="*/ 1533 h 1622"/>
              <a:gd name="T26" fmla="*/ 747 w 1471"/>
              <a:gd name="T27" fmla="*/ 1622 h 1622"/>
              <a:gd name="T28" fmla="*/ 941 w 1471"/>
              <a:gd name="T29" fmla="*/ 1614 h 1622"/>
              <a:gd name="T30" fmla="*/ 1104 w 1471"/>
              <a:gd name="T31" fmla="*/ 1533 h 1622"/>
              <a:gd name="T32" fmla="*/ 1168 w 1471"/>
              <a:gd name="T33" fmla="*/ 1476 h 1622"/>
              <a:gd name="T34" fmla="*/ 1225 w 1471"/>
              <a:gd name="T35" fmla="*/ 1419 h 1622"/>
              <a:gd name="T36" fmla="*/ 1258 w 1471"/>
              <a:gd name="T37" fmla="*/ 1371 h 1622"/>
              <a:gd name="T38" fmla="*/ 1323 w 1471"/>
              <a:gd name="T39" fmla="*/ 1257 h 1622"/>
              <a:gd name="T40" fmla="*/ 1412 w 1471"/>
              <a:gd name="T41" fmla="*/ 1006 h 1622"/>
              <a:gd name="T42" fmla="*/ 1444 w 1471"/>
              <a:gd name="T43" fmla="*/ 836 h 1622"/>
              <a:gd name="T44" fmla="*/ 1436 w 1471"/>
              <a:gd name="T45" fmla="*/ 406 h 1622"/>
              <a:gd name="T46" fmla="*/ 1274 w 1471"/>
              <a:gd name="T47" fmla="*/ 98 h 1622"/>
              <a:gd name="T48" fmla="*/ 1241 w 1471"/>
              <a:gd name="T49" fmla="*/ 73 h 1622"/>
              <a:gd name="T50" fmla="*/ 1225 w 1471"/>
              <a:gd name="T51" fmla="*/ 49 h 1622"/>
              <a:gd name="T52" fmla="*/ 1120 w 1471"/>
              <a:gd name="T53" fmla="*/ 25 h 1622"/>
              <a:gd name="T54" fmla="*/ 925 w 1471"/>
              <a:gd name="T55" fmla="*/ 0 h 1622"/>
              <a:gd name="T56" fmla="*/ 714 w 1471"/>
              <a:gd name="T57" fmla="*/ 9 h 1622"/>
              <a:gd name="T58" fmla="*/ 666 w 1471"/>
              <a:gd name="T59" fmla="*/ 33 h 16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71"/>
              <a:gd name="T91" fmla="*/ 0 h 1622"/>
              <a:gd name="T92" fmla="*/ 1471 w 1471"/>
              <a:gd name="T93" fmla="*/ 1622 h 16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71" h="1622">
                <a:moveTo>
                  <a:pt x="666" y="33"/>
                </a:moveTo>
                <a:cubicBezTo>
                  <a:pt x="636" y="36"/>
                  <a:pt x="605" y="35"/>
                  <a:pt x="576" y="41"/>
                </a:cubicBezTo>
                <a:cubicBezTo>
                  <a:pt x="547" y="47"/>
                  <a:pt x="518" y="110"/>
                  <a:pt x="487" y="130"/>
                </a:cubicBezTo>
                <a:cubicBezTo>
                  <a:pt x="444" y="198"/>
                  <a:pt x="372" y="244"/>
                  <a:pt x="317" y="300"/>
                </a:cubicBezTo>
                <a:cubicBezTo>
                  <a:pt x="248" y="370"/>
                  <a:pt x="190" y="449"/>
                  <a:pt x="131" y="527"/>
                </a:cubicBezTo>
                <a:cubicBezTo>
                  <a:pt x="115" y="571"/>
                  <a:pt x="100" y="618"/>
                  <a:pt x="74" y="657"/>
                </a:cubicBezTo>
                <a:cubicBezTo>
                  <a:pt x="65" y="686"/>
                  <a:pt x="64" y="709"/>
                  <a:pt x="41" y="730"/>
                </a:cubicBezTo>
                <a:cubicBezTo>
                  <a:pt x="28" y="784"/>
                  <a:pt x="12" y="837"/>
                  <a:pt x="1" y="892"/>
                </a:cubicBezTo>
                <a:cubicBezTo>
                  <a:pt x="7" y="1062"/>
                  <a:pt x="0" y="1077"/>
                  <a:pt x="41" y="1200"/>
                </a:cubicBezTo>
                <a:cubicBezTo>
                  <a:pt x="56" y="1246"/>
                  <a:pt x="91" y="1279"/>
                  <a:pt x="122" y="1314"/>
                </a:cubicBezTo>
                <a:cubicBezTo>
                  <a:pt x="139" y="1333"/>
                  <a:pt x="218" y="1430"/>
                  <a:pt x="236" y="1436"/>
                </a:cubicBezTo>
                <a:cubicBezTo>
                  <a:pt x="291" y="1454"/>
                  <a:pt x="338" y="1493"/>
                  <a:pt x="390" y="1517"/>
                </a:cubicBezTo>
                <a:cubicBezTo>
                  <a:pt x="408" y="1525"/>
                  <a:pt x="429" y="1525"/>
                  <a:pt x="447" y="1533"/>
                </a:cubicBezTo>
                <a:cubicBezTo>
                  <a:pt x="544" y="1576"/>
                  <a:pt x="643" y="1602"/>
                  <a:pt x="747" y="1622"/>
                </a:cubicBezTo>
                <a:cubicBezTo>
                  <a:pt x="812" y="1619"/>
                  <a:pt x="877" y="1621"/>
                  <a:pt x="941" y="1614"/>
                </a:cubicBezTo>
                <a:cubicBezTo>
                  <a:pt x="1004" y="1608"/>
                  <a:pt x="1048" y="1551"/>
                  <a:pt x="1104" y="1533"/>
                </a:cubicBezTo>
                <a:cubicBezTo>
                  <a:pt x="1131" y="1493"/>
                  <a:pt x="1112" y="1514"/>
                  <a:pt x="1168" y="1476"/>
                </a:cubicBezTo>
                <a:cubicBezTo>
                  <a:pt x="1190" y="1461"/>
                  <a:pt x="1225" y="1419"/>
                  <a:pt x="1225" y="1419"/>
                </a:cubicBezTo>
                <a:cubicBezTo>
                  <a:pt x="1243" y="1366"/>
                  <a:pt x="1219" y="1426"/>
                  <a:pt x="1258" y="1371"/>
                </a:cubicBezTo>
                <a:cubicBezTo>
                  <a:pt x="1283" y="1336"/>
                  <a:pt x="1298" y="1293"/>
                  <a:pt x="1323" y="1257"/>
                </a:cubicBezTo>
                <a:cubicBezTo>
                  <a:pt x="1351" y="1172"/>
                  <a:pt x="1388" y="1093"/>
                  <a:pt x="1412" y="1006"/>
                </a:cubicBezTo>
                <a:cubicBezTo>
                  <a:pt x="1428" y="950"/>
                  <a:pt x="1430" y="892"/>
                  <a:pt x="1444" y="836"/>
                </a:cubicBezTo>
                <a:cubicBezTo>
                  <a:pt x="1462" y="694"/>
                  <a:pt x="1471" y="546"/>
                  <a:pt x="1436" y="406"/>
                </a:cubicBezTo>
                <a:cubicBezTo>
                  <a:pt x="1424" y="298"/>
                  <a:pt x="1394" y="138"/>
                  <a:pt x="1274" y="98"/>
                </a:cubicBezTo>
                <a:cubicBezTo>
                  <a:pt x="1263" y="90"/>
                  <a:pt x="1251" y="83"/>
                  <a:pt x="1241" y="73"/>
                </a:cubicBezTo>
                <a:cubicBezTo>
                  <a:pt x="1234" y="66"/>
                  <a:pt x="1233" y="55"/>
                  <a:pt x="1225" y="49"/>
                </a:cubicBezTo>
                <a:cubicBezTo>
                  <a:pt x="1197" y="27"/>
                  <a:pt x="1155" y="32"/>
                  <a:pt x="1120" y="25"/>
                </a:cubicBezTo>
                <a:cubicBezTo>
                  <a:pt x="1055" y="12"/>
                  <a:pt x="992" y="6"/>
                  <a:pt x="925" y="0"/>
                </a:cubicBezTo>
                <a:cubicBezTo>
                  <a:pt x="855" y="3"/>
                  <a:pt x="784" y="4"/>
                  <a:pt x="714" y="9"/>
                </a:cubicBezTo>
                <a:cubicBezTo>
                  <a:pt x="703" y="10"/>
                  <a:pt x="647" y="14"/>
                  <a:pt x="666" y="33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4672013" y="2495550"/>
            <a:ext cx="2073275" cy="2332038"/>
          </a:xfrm>
          <a:custGeom>
            <a:avLst/>
            <a:gdLst>
              <a:gd name="T0" fmla="*/ 543 w 1306"/>
              <a:gd name="T1" fmla="*/ 68 h 1469"/>
              <a:gd name="T2" fmla="*/ 454 w 1306"/>
              <a:gd name="T3" fmla="*/ 108 h 1469"/>
              <a:gd name="T4" fmla="*/ 341 w 1306"/>
              <a:gd name="T5" fmla="*/ 181 h 1469"/>
              <a:gd name="T6" fmla="*/ 227 w 1306"/>
              <a:gd name="T7" fmla="*/ 287 h 1469"/>
              <a:gd name="T8" fmla="*/ 195 w 1306"/>
              <a:gd name="T9" fmla="*/ 335 h 1469"/>
              <a:gd name="T10" fmla="*/ 130 w 1306"/>
              <a:gd name="T11" fmla="*/ 416 h 1469"/>
              <a:gd name="T12" fmla="*/ 97 w 1306"/>
              <a:gd name="T13" fmla="*/ 465 h 1469"/>
              <a:gd name="T14" fmla="*/ 65 w 1306"/>
              <a:gd name="T15" fmla="*/ 538 h 1469"/>
              <a:gd name="T16" fmla="*/ 32 w 1306"/>
              <a:gd name="T17" fmla="*/ 587 h 1469"/>
              <a:gd name="T18" fmla="*/ 0 w 1306"/>
              <a:gd name="T19" fmla="*/ 716 h 1469"/>
              <a:gd name="T20" fmla="*/ 8 w 1306"/>
              <a:gd name="T21" fmla="*/ 887 h 1469"/>
              <a:gd name="T22" fmla="*/ 73 w 1306"/>
              <a:gd name="T23" fmla="*/ 1057 h 1469"/>
              <a:gd name="T24" fmla="*/ 308 w 1306"/>
              <a:gd name="T25" fmla="*/ 1308 h 1469"/>
              <a:gd name="T26" fmla="*/ 430 w 1306"/>
              <a:gd name="T27" fmla="*/ 1373 h 1469"/>
              <a:gd name="T28" fmla="*/ 600 w 1306"/>
              <a:gd name="T29" fmla="*/ 1438 h 1469"/>
              <a:gd name="T30" fmla="*/ 714 w 1306"/>
              <a:gd name="T31" fmla="*/ 1462 h 1469"/>
              <a:gd name="T32" fmla="*/ 892 w 1306"/>
              <a:gd name="T33" fmla="*/ 1446 h 1469"/>
              <a:gd name="T34" fmla="*/ 1038 w 1306"/>
              <a:gd name="T35" fmla="*/ 1300 h 1469"/>
              <a:gd name="T36" fmla="*/ 1200 w 1306"/>
              <a:gd name="T37" fmla="*/ 1097 h 1469"/>
              <a:gd name="T38" fmla="*/ 1281 w 1306"/>
              <a:gd name="T39" fmla="*/ 919 h 1469"/>
              <a:gd name="T40" fmla="*/ 1306 w 1306"/>
              <a:gd name="T41" fmla="*/ 757 h 1469"/>
              <a:gd name="T42" fmla="*/ 1233 w 1306"/>
              <a:gd name="T43" fmla="*/ 392 h 1469"/>
              <a:gd name="T44" fmla="*/ 1070 w 1306"/>
              <a:gd name="T45" fmla="*/ 165 h 1469"/>
              <a:gd name="T46" fmla="*/ 908 w 1306"/>
              <a:gd name="T47" fmla="*/ 51 h 1469"/>
              <a:gd name="T48" fmla="*/ 730 w 1306"/>
              <a:gd name="T49" fmla="*/ 27 h 1469"/>
              <a:gd name="T50" fmla="*/ 527 w 1306"/>
              <a:gd name="T51" fmla="*/ 43 h 1469"/>
              <a:gd name="T52" fmla="*/ 511 w 1306"/>
              <a:gd name="T53" fmla="*/ 68 h 1469"/>
              <a:gd name="T54" fmla="*/ 430 w 1306"/>
              <a:gd name="T55" fmla="*/ 116 h 1469"/>
              <a:gd name="T56" fmla="*/ 465 w 1306"/>
              <a:gd name="T57" fmla="*/ 60 h 1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06"/>
              <a:gd name="T88" fmla="*/ 0 h 1469"/>
              <a:gd name="T89" fmla="*/ 1306 w 1306"/>
              <a:gd name="T90" fmla="*/ 1469 h 1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06" h="1469">
                <a:moveTo>
                  <a:pt x="543" y="68"/>
                </a:moveTo>
                <a:cubicBezTo>
                  <a:pt x="502" y="82"/>
                  <a:pt x="490" y="96"/>
                  <a:pt x="454" y="108"/>
                </a:cubicBezTo>
                <a:cubicBezTo>
                  <a:pt x="418" y="136"/>
                  <a:pt x="378" y="152"/>
                  <a:pt x="341" y="181"/>
                </a:cubicBezTo>
                <a:cubicBezTo>
                  <a:pt x="300" y="213"/>
                  <a:pt x="264" y="250"/>
                  <a:pt x="227" y="287"/>
                </a:cubicBezTo>
                <a:cubicBezTo>
                  <a:pt x="213" y="301"/>
                  <a:pt x="206" y="319"/>
                  <a:pt x="195" y="335"/>
                </a:cubicBezTo>
                <a:cubicBezTo>
                  <a:pt x="176" y="363"/>
                  <a:pt x="148" y="386"/>
                  <a:pt x="130" y="416"/>
                </a:cubicBezTo>
                <a:cubicBezTo>
                  <a:pt x="98" y="468"/>
                  <a:pt x="131" y="433"/>
                  <a:pt x="97" y="465"/>
                </a:cubicBezTo>
                <a:cubicBezTo>
                  <a:pt x="90" y="493"/>
                  <a:pt x="79" y="514"/>
                  <a:pt x="65" y="538"/>
                </a:cubicBezTo>
                <a:cubicBezTo>
                  <a:pt x="55" y="555"/>
                  <a:pt x="32" y="587"/>
                  <a:pt x="32" y="587"/>
                </a:cubicBezTo>
                <a:cubicBezTo>
                  <a:pt x="23" y="631"/>
                  <a:pt x="11" y="673"/>
                  <a:pt x="0" y="716"/>
                </a:cubicBezTo>
                <a:cubicBezTo>
                  <a:pt x="3" y="773"/>
                  <a:pt x="4" y="830"/>
                  <a:pt x="8" y="887"/>
                </a:cubicBezTo>
                <a:cubicBezTo>
                  <a:pt x="13" y="947"/>
                  <a:pt x="48" y="1005"/>
                  <a:pt x="73" y="1057"/>
                </a:cubicBezTo>
                <a:cubicBezTo>
                  <a:pt x="135" y="1183"/>
                  <a:pt x="185" y="1232"/>
                  <a:pt x="308" y="1308"/>
                </a:cubicBezTo>
                <a:cubicBezTo>
                  <a:pt x="348" y="1333"/>
                  <a:pt x="384" y="1362"/>
                  <a:pt x="430" y="1373"/>
                </a:cubicBezTo>
                <a:cubicBezTo>
                  <a:pt x="484" y="1400"/>
                  <a:pt x="540" y="1426"/>
                  <a:pt x="600" y="1438"/>
                </a:cubicBezTo>
                <a:cubicBezTo>
                  <a:pt x="639" y="1446"/>
                  <a:pt x="676" y="1450"/>
                  <a:pt x="714" y="1462"/>
                </a:cubicBezTo>
                <a:cubicBezTo>
                  <a:pt x="764" y="1459"/>
                  <a:pt x="838" y="1469"/>
                  <a:pt x="892" y="1446"/>
                </a:cubicBezTo>
                <a:cubicBezTo>
                  <a:pt x="955" y="1419"/>
                  <a:pt x="995" y="1350"/>
                  <a:pt x="1038" y="1300"/>
                </a:cubicBezTo>
                <a:cubicBezTo>
                  <a:pt x="1094" y="1234"/>
                  <a:pt x="1158" y="1174"/>
                  <a:pt x="1200" y="1097"/>
                </a:cubicBezTo>
                <a:cubicBezTo>
                  <a:pt x="1231" y="1039"/>
                  <a:pt x="1252" y="978"/>
                  <a:pt x="1281" y="919"/>
                </a:cubicBezTo>
                <a:cubicBezTo>
                  <a:pt x="1292" y="865"/>
                  <a:pt x="1299" y="812"/>
                  <a:pt x="1306" y="757"/>
                </a:cubicBezTo>
                <a:cubicBezTo>
                  <a:pt x="1300" y="649"/>
                  <a:pt x="1299" y="491"/>
                  <a:pt x="1233" y="392"/>
                </a:cubicBezTo>
                <a:cubicBezTo>
                  <a:pt x="1207" y="299"/>
                  <a:pt x="1138" y="231"/>
                  <a:pt x="1070" y="165"/>
                </a:cubicBezTo>
                <a:cubicBezTo>
                  <a:pt x="1022" y="118"/>
                  <a:pt x="975" y="73"/>
                  <a:pt x="908" y="51"/>
                </a:cubicBezTo>
                <a:cubicBezTo>
                  <a:pt x="850" y="32"/>
                  <a:pt x="791" y="32"/>
                  <a:pt x="730" y="27"/>
                </a:cubicBezTo>
                <a:cubicBezTo>
                  <a:pt x="662" y="30"/>
                  <a:pt x="579" y="0"/>
                  <a:pt x="527" y="43"/>
                </a:cubicBezTo>
                <a:cubicBezTo>
                  <a:pt x="519" y="49"/>
                  <a:pt x="518" y="61"/>
                  <a:pt x="511" y="68"/>
                </a:cubicBezTo>
                <a:cubicBezTo>
                  <a:pt x="503" y="75"/>
                  <a:pt x="451" y="116"/>
                  <a:pt x="430" y="116"/>
                </a:cubicBezTo>
                <a:lnTo>
                  <a:pt x="465" y="6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6669088" y="2814638"/>
            <a:ext cx="2124075" cy="2393950"/>
          </a:xfrm>
          <a:custGeom>
            <a:avLst/>
            <a:gdLst>
              <a:gd name="T0" fmla="*/ 697 w 1338"/>
              <a:gd name="T1" fmla="*/ 8 h 1508"/>
              <a:gd name="T2" fmla="*/ 608 w 1338"/>
              <a:gd name="T3" fmla="*/ 64 h 1508"/>
              <a:gd name="T4" fmla="*/ 543 w 1338"/>
              <a:gd name="T5" fmla="*/ 129 h 1508"/>
              <a:gd name="T6" fmla="*/ 478 w 1338"/>
              <a:gd name="T7" fmla="*/ 186 h 1508"/>
              <a:gd name="T8" fmla="*/ 414 w 1338"/>
              <a:gd name="T9" fmla="*/ 251 h 1508"/>
              <a:gd name="T10" fmla="*/ 349 w 1338"/>
              <a:gd name="T11" fmla="*/ 316 h 1508"/>
              <a:gd name="T12" fmla="*/ 227 w 1338"/>
              <a:gd name="T13" fmla="*/ 437 h 1508"/>
              <a:gd name="T14" fmla="*/ 154 w 1338"/>
              <a:gd name="T15" fmla="*/ 527 h 1508"/>
              <a:gd name="T16" fmla="*/ 105 w 1338"/>
              <a:gd name="T17" fmla="*/ 591 h 1508"/>
              <a:gd name="T18" fmla="*/ 57 w 1338"/>
              <a:gd name="T19" fmla="*/ 689 h 1508"/>
              <a:gd name="T20" fmla="*/ 24 w 1338"/>
              <a:gd name="T21" fmla="*/ 762 h 1508"/>
              <a:gd name="T22" fmla="*/ 0 w 1338"/>
              <a:gd name="T23" fmla="*/ 908 h 1508"/>
              <a:gd name="T24" fmla="*/ 49 w 1338"/>
              <a:gd name="T25" fmla="*/ 1135 h 1508"/>
              <a:gd name="T26" fmla="*/ 357 w 1338"/>
              <a:gd name="T27" fmla="*/ 1378 h 1508"/>
              <a:gd name="T28" fmla="*/ 430 w 1338"/>
              <a:gd name="T29" fmla="*/ 1402 h 1508"/>
              <a:gd name="T30" fmla="*/ 778 w 1338"/>
              <a:gd name="T31" fmla="*/ 1508 h 1508"/>
              <a:gd name="T32" fmla="*/ 949 w 1338"/>
              <a:gd name="T33" fmla="*/ 1483 h 1508"/>
              <a:gd name="T34" fmla="*/ 1022 w 1338"/>
              <a:gd name="T35" fmla="*/ 1443 h 1508"/>
              <a:gd name="T36" fmla="*/ 1168 w 1338"/>
              <a:gd name="T37" fmla="*/ 1305 h 1508"/>
              <a:gd name="T38" fmla="*/ 1241 w 1338"/>
              <a:gd name="T39" fmla="*/ 1208 h 1508"/>
              <a:gd name="T40" fmla="*/ 1273 w 1338"/>
              <a:gd name="T41" fmla="*/ 1151 h 1508"/>
              <a:gd name="T42" fmla="*/ 1314 w 1338"/>
              <a:gd name="T43" fmla="*/ 1070 h 1508"/>
              <a:gd name="T44" fmla="*/ 1338 w 1338"/>
              <a:gd name="T45" fmla="*/ 932 h 1508"/>
              <a:gd name="T46" fmla="*/ 1330 w 1338"/>
              <a:gd name="T47" fmla="*/ 729 h 1508"/>
              <a:gd name="T48" fmla="*/ 1297 w 1338"/>
              <a:gd name="T49" fmla="*/ 518 h 1508"/>
              <a:gd name="T50" fmla="*/ 1176 w 1338"/>
              <a:gd name="T51" fmla="*/ 137 h 1508"/>
              <a:gd name="T52" fmla="*/ 1095 w 1338"/>
              <a:gd name="T53" fmla="*/ 56 h 1508"/>
              <a:gd name="T54" fmla="*/ 997 w 1338"/>
              <a:gd name="T55" fmla="*/ 32 h 1508"/>
              <a:gd name="T56" fmla="*/ 860 w 1338"/>
              <a:gd name="T57" fmla="*/ 0 h 1508"/>
              <a:gd name="T58" fmla="*/ 697 w 1338"/>
              <a:gd name="T59" fmla="*/ 8 h 15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38"/>
              <a:gd name="T91" fmla="*/ 0 h 1508"/>
              <a:gd name="T92" fmla="*/ 1338 w 1338"/>
              <a:gd name="T93" fmla="*/ 1508 h 15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38" h="1508">
                <a:moveTo>
                  <a:pt x="697" y="8"/>
                </a:moveTo>
                <a:cubicBezTo>
                  <a:pt x="661" y="20"/>
                  <a:pt x="639" y="43"/>
                  <a:pt x="608" y="64"/>
                </a:cubicBezTo>
                <a:cubicBezTo>
                  <a:pt x="589" y="94"/>
                  <a:pt x="569" y="106"/>
                  <a:pt x="543" y="129"/>
                </a:cubicBezTo>
                <a:cubicBezTo>
                  <a:pt x="467" y="196"/>
                  <a:pt x="534" y="150"/>
                  <a:pt x="478" y="186"/>
                </a:cubicBezTo>
                <a:cubicBezTo>
                  <a:pt x="458" y="216"/>
                  <a:pt x="442" y="227"/>
                  <a:pt x="414" y="251"/>
                </a:cubicBezTo>
                <a:cubicBezTo>
                  <a:pt x="388" y="273"/>
                  <a:pt x="377" y="297"/>
                  <a:pt x="349" y="316"/>
                </a:cubicBezTo>
                <a:cubicBezTo>
                  <a:pt x="324" y="352"/>
                  <a:pt x="262" y="411"/>
                  <a:pt x="227" y="437"/>
                </a:cubicBezTo>
                <a:cubicBezTo>
                  <a:pt x="206" y="470"/>
                  <a:pt x="177" y="496"/>
                  <a:pt x="154" y="527"/>
                </a:cubicBezTo>
                <a:cubicBezTo>
                  <a:pt x="105" y="594"/>
                  <a:pt x="141" y="557"/>
                  <a:pt x="105" y="591"/>
                </a:cubicBezTo>
                <a:cubicBezTo>
                  <a:pt x="94" y="625"/>
                  <a:pt x="76" y="659"/>
                  <a:pt x="57" y="689"/>
                </a:cubicBezTo>
                <a:cubicBezTo>
                  <a:pt x="49" y="720"/>
                  <a:pt x="47" y="739"/>
                  <a:pt x="24" y="762"/>
                </a:cubicBezTo>
                <a:cubicBezTo>
                  <a:pt x="12" y="811"/>
                  <a:pt x="6" y="857"/>
                  <a:pt x="0" y="908"/>
                </a:cubicBezTo>
                <a:cubicBezTo>
                  <a:pt x="6" y="988"/>
                  <a:pt x="10" y="1064"/>
                  <a:pt x="49" y="1135"/>
                </a:cubicBezTo>
                <a:cubicBezTo>
                  <a:pt x="109" y="1244"/>
                  <a:pt x="244" y="1332"/>
                  <a:pt x="357" y="1378"/>
                </a:cubicBezTo>
                <a:cubicBezTo>
                  <a:pt x="381" y="1388"/>
                  <a:pt x="407" y="1391"/>
                  <a:pt x="430" y="1402"/>
                </a:cubicBezTo>
                <a:cubicBezTo>
                  <a:pt x="538" y="1456"/>
                  <a:pt x="659" y="1488"/>
                  <a:pt x="778" y="1508"/>
                </a:cubicBezTo>
                <a:cubicBezTo>
                  <a:pt x="871" y="1502"/>
                  <a:pt x="882" y="1504"/>
                  <a:pt x="949" y="1483"/>
                </a:cubicBezTo>
                <a:cubicBezTo>
                  <a:pt x="1004" y="1446"/>
                  <a:pt x="979" y="1457"/>
                  <a:pt x="1022" y="1443"/>
                </a:cubicBezTo>
                <a:cubicBezTo>
                  <a:pt x="1080" y="1404"/>
                  <a:pt x="1119" y="1353"/>
                  <a:pt x="1168" y="1305"/>
                </a:cubicBezTo>
                <a:cubicBezTo>
                  <a:pt x="1197" y="1277"/>
                  <a:pt x="1211" y="1237"/>
                  <a:pt x="1241" y="1208"/>
                </a:cubicBezTo>
                <a:cubicBezTo>
                  <a:pt x="1258" y="1139"/>
                  <a:pt x="1235" y="1208"/>
                  <a:pt x="1273" y="1151"/>
                </a:cubicBezTo>
                <a:cubicBezTo>
                  <a:pt x="1288" y="1128"/>
                  <a:pt x="1301" y="1095"/>
                  <a:pt x="1314" y="1070"/>
                </a:cubicBezTo>
                <a:cubicBezTo>
                  <a:pt x="1323" y="1023"/>
                  <a:pt x="1332" y="980"/>
                  <a:pt x="1338" y="932"/>
                </a:cubicBezTo>
                <a:cubicBezTo>
                  <a:pt x="1335" y="864"/>
                  <a:pt x="1335" y="797"/>
                  <a:pt x="1330" y="729"/>
                </a:cubicBezTo>
                <a:cubicBezTo>
                  <a:pt x="1325" y="662"/>
                  <a:pt x="1314" y="584"/>
                  <a:pt x="1297" y="518"/>
                </a:cubicBezTo>
                <a:cubicBezTo>
                  <a:pt x="1262" y="383"/>
                  <a:pt x="1267" y="249"/>
                  <a:pt x="1176" y="137"/>
                </a:cubicBezTo>
                <a:cubicBezTo>
                  <a:pt x="1152" y="108"/>
                  <a:pt x="1130" y="74"/>
                  <a:pt x="1095" y="56"/>
                </a:cubicBezTo>
                <a:cubicBezTo>
                  <a:pt x="1066" y="41"/>
                  <a:pt x="1028" y="39"/>
                  <a:pt x="997" y="32"/>
                </a:cubicBezTo>
                <a:cubicBezTo>
                  <a:pt x="951" y="22"/>
                  <a:pt x="906" y="9"/>
                  <a:pt x="860" y="0"/>
                </a:cubicBezTo>
                <a:cubicBezTo>
                  <a:pt x="665" y="8"/>
                  <a:pt x="611" y="8"/>
                  <a:pt x="697" y="8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4929188" y="2603500"/>
            <a:ext cx="579437" cy="771525"/>
          </a:xfrm>
          <a:custGeom>
            <a:avLst/>
            <a:gdLst>
              <a:gd name="T0" fmla="*/ 365 w 365"/>
              <a:gd name="T1" fmla="*/ 0 h 486"/>
              <a:gd name="T2" fmla="*/ 292 w 365"/>
              <a:gd name="T3" fmla="*/ 48 h 486"/>
              <a:gd name="T4" fmla="*/ 203 w 365"/>
              <a:gd name="T5" fmla="*/ 121 h 486"/>
              <a:gd name="T6" fmla="*/ 187 w 365"/>
              <a:gd name="T7" fmla="*/ 146 h 486"/>
              <a:gd name="T8" fmla="*/ 162 w 365"/>
              <a:gd name="T9" fmla="*/ 162 h 486"/>
              <a:gd name="T10" fmla="*/ 154 w 365"/>
              <a:gd name="T11" fmla="*/ 186 h 486"/>
              <a:gd name="T12" fmla="*/ 65 w 365"/>
              <a:gd name="T13" fmla="*/ 348 h 486"/>
              <a:gd name="T14" fmla="*/ 33 w 365"/>
              <a:gd name="T15" fmla="*/ 437 h 486"/>
              <a:gd name="T16" fmla="*/ 0 w 365"/>
              <a:gd name="T17" fmla="*/ 486 h 486"/>
              <a:gd name="T18" fmla="*/ 8 w 365"/>
              <a:gd name="T19" fmla="*/ 446 h 486"/>
              <a:gd name="T20" fmla="*/ 24 w 365"/>
              <a:gd name="T21" fmla="*/ 397 h 4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5"/>
              <a:gd name="T34" fmla="*/ 0 h 486"/>
              <a:gd name="T35" fmla="*/ 365 w 365"/>
              <a:gd name="T36" fmla="*/ 486 h 4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5" h="486">
                <a:moveTo>
                  <a:pt x="365" y="0"/>
                </a:moveTo>
                <a:cubicBezTo>
                  <a:pt x="341" y="24"/>
                  <a:pt x="324" y="37"/>
                  <a:pt x="292" y="48"/>
                </a:cubicBezTo>
                <a:cubicBezTo>
                  <a:pt x="266" y="75"/>
                  <a:pt x="233" y="98"/>
                  <a:pt x="203" y="121"/>
                </a:cubicBezTo>
                <a:cubicBezTo>
                  <a:pt x="198" y="129"/>
                  <a:pt x="194" y="139"/>
                  <a:pt x="187" y="146"/>
                </a:cubicBezTo>
                <a:cubicBezTo>
                  <a:pt x="180" y="153"/>
                  <a:pt x="168" y="154"/>
                  <a:pt x="162" y="162"/>
                </a:cubicBezTo>
                <a:cubicBezTo>
                  <a:pt x="157" y="169"/>
                  <a:pt x="158" y="179"/>
                  <a:pt x="154" y="186"/>
                </a:cubicBezTo>
                <a:cubicBezTo>
                  <a:pt x="125" y="238"/>
                  <a:pt x="84" y="290"/>
                  <a:pt x="65" y="348"/>
                </a:cubicBezTo>
                <a:cubicBezTo>
                  <a:pt x="56" y="376"/>
                  <a:pt x="46" y="411"/>
                  <a:pt x="33" y="437"/>
                </a:cubicBezTo>
                <a:cubicBezTo>
                  <a:pt x="24" y="455"/>
                  <a:pt x="0" y="486"/>
                  <a:pt x="0" y="486"/>
                </a:cubicBezTo>
                <a:cubicBezTo>
                  <a:pt x="3" y="473"/>
                  <a:pt x="4" y="459"/>
                  <a:pt x="8" y="446"/>
                </a:cubicBezTo>
                <a:cubicBezTo>
                  <a:pt x="12" y="429"/>
                  <a:pt x="24" y="397"/>
                  <a:pt x="24" y="397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32" name="Freeform 9"/>
          <p:cNvSpPr>
            <a:spLocks/>
          </p:cNvSpPr>
          <p:nvPr/>
        </p:nvSpPr>
        <p:spPr bwMode="auto">
          <a:xfrm>
            <a:off x="4621213" y="2370138"/>
            <a:ext cx="2128837" cy="2486025"/>
          </a:xfrm>
          <a:custGeom>
            <a:avLst/>
            <a:gdLst>
              <a:gd name="T0" fmla="*/ 632 w 1341"/>
              <a:gd name="T1" fmla="*/ 82 h 1566"/>
              <a:gd name="T2" fmla="*/ 502 w 1341"/>
              <a:gd name="T3" fmla="*/ 98 h 1566"/>
              <a:gd name="T4" fmla="*/ 316 w 1341"/>
              <a:gd name="T5" fmla="*/ 244 h 1566"/>
              <a:gd name="T6" fmla="*/ 291 w 1341"/>
              <a:gd name="T7" fmla="*/ 260 h 1566"/>
              <a:gd name="T8" fmla="*/ 178 w 1341"/>
              <a:gd name="T9" fmla="*/ 382 h 1566"/>
              <a:gd name="T10" fmla="*/ 81 w 1341"/>
              <a:gd name="T11" fmla="*/ 520 h 1566"/>
              <a:gd name="T12" fmla="*/ 48 w 1341"/>
              <a:gd name="T13" fmla="*/ 584 h 1566"/>
              <a:gd name="T14" fmla="*/ 16 w 1341"/>
              <a:gd name="T15" fmla="*/ 698 h 1566"/>
              <a:gd name="T16" fmla="*/ 16 w 1341"/>
              <a:gd name="T17" fmla="*/ 966 h 1566"/>
              <a:gd name="T18" fmla="*/ 32 w 1341"/>
              <a:gd name="T19" fmla="*/ 1014 h 1566"/>
              <a:gd name="T20" fmla="*/ 89 w 1341"/>
              <a:gd name="T21" fmla="*/ 1152 h 1566"/>
              <a:gd name="T22" fmla="*/ 413 w 1341"/>
              <a:gd name="T23" fmla="*/ 1484 h 1566"/>
              <a:gd name="T24" fmla="*/ 583 w 1341"/>
              <a:gd name="T25" fmla="*/ 1549 h 1566"/>
              <a:gd name="T26" fmla="*/ 673 w 1341"/>
              <a:gd name="T27" fmla="*/ 1566 h 1566"/>
              <a:gd name="T28" fmla="*/ 851 w 1341"/>
              <a:gd name="T29" fmla="*/ 1557 h 1566"/>
              <a:gd name="T30" fmla="*/ 916 w 1341"/>
              <a:gd name="T31" fmla="*/ 1541 h 1566"/>
              <a:gd name="T32" fmla="*/ 1029 w 1341"/>
              <a:gd name="T33" fmla="*/ 1493 h 1566"/>
              <a:gd name="T34" fmla="*/ 1200 w 1341"/>
              <a:gd name="T35" fmla="*/ 1330 h 1566"/>
              <a:gd name="T36" fmla="*/ 1305 w 1341"/>
              <a:gd name="T37" fmla="*/ 1079 h 1566"/>
              <a:gd name="T38" fmla="*/ 1329 w 1341"/>
              <a:gd name="T39" fmla="*/ 909 h 1566"/>
              <a:gd name="T40" fmla="*/ 1248 w 1341"/>
              <a:gd name="T41" fmla="*/ 414 h 1566"/>
              <a:gd name="T42" fmla="*/ 1200 w 1341"/>
              <a:gd name="T43" fmla="*/ 301 h 1566"/>
              <a:gd name="T44" fmla="*/ 1167 w 1341"/>
              <a:gd name="T45" fmla="*/ 252 h 1566"/>
              <a:gd name="T46" fmla="*/ 1151 w 1341"/>
              <a:gd name="T47" fmla="*/ 228 h 1566"/>
              <a:gd name="T48" fmla="*/ 1054 w 1341"/>
              <a:gd name="T49" fmla="*/ 82 h 1566"/>
              <a:gd name="T50" fmla="*/ 932 w 1341"/>
              <a:gd name="T51" fmla="*/ 9 h 1566"/>
              <a:gd name="T52" fmla="*/ 567 w 1341"/>
              <a:gd name="T53" fmla="*/ 57 h 1566"/>
              <a:gd name="T54" fmla="*/ 535 w 1341"/>
              <a:gd name="T55" fmla="*/ 90 h 1566"/>
              <a:gd name="T56" fmla="*/ 545 w 1341"/>
              <a:gd name="T57" fmla="*/ 43 h 1566"/>
              <a:gd name="T58" fmla="*/ 497 w 1341"/>
              <a:gd name="T59" fmla="*/ 43 h 1566"/>
              <a:gd name="T60" fmla="*/ 545 w 1341"/>
              <a:gd name="T61" fmla="*/ 43 h 1566"/>
              <a:gd name="T62" fmla="*/ 545 w 1341"/>
              <a:gd name="T63" fmla="*/ 91 h 15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41"/>
              <a:gd name="T97" fmla="*/ 0 h 1566"/>
              <a:gd name="T98" fmla="*/ 1341 w 1341"/>
              <a:gd name="T99" fmla="*/ 1566 h 15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41" h="1566">
                <a:moveTo>
                  <a:pt x="632" y="82"/>
                </a:moveTo>
                <a:cubicBezTo>
                  <a:pt x="587" y="85"/>
                  <a:pt x="543" y="81"/>
                  <a:pt x="502" y="98"/>
                </a:cubicBezTo>
                <a:cubicBezTo>
                  <a:pt x="432" y="128"/>
                  <a:pt x="369" y="190"/>
                  <a:pt x="316" y="244"/>
                </a:cubicBezTo>
                <a:cubicBezTo>
                  <a:pt x="309" y="251"/>
                  <a:pt x="298" y="253"/>
                  <a:pt x="291" y="260"/>
                </a:cubicBezTo>
                <a:cubicBezTo>
                  <a:pt x="249" y="297"/>
                  <a:pt x="213" y="339"/>
                  <a:pt x="178" y="382"/>
                </a:cubicBezTo>
                <a:cubicBezTo>
                  <a:pt x="143" y="425"/>
                  <a:pt x="118" y="480"/>
                  <a:pt x="81" y="520"/>
                </a:cubicBezTo>
                <a:cubicBezTo>
                  <a:pt x="61" y="600"/>
                  <a:pt x="91" y="500"/>
                  <a:pt x="48" y="584"/>
                </a:cubicBezTo>
                <a:cubicBezTo>
                  <a:pt x="31" y="617"/>
                  <a:pt x="28" y="663"/>
                  <a:pt x="16" y="698"/>
                </a:cubicBezTo>
                <a:cubicBezTo>
                  <a:pt x="0" y="810"/>
                  <a:pt x="0" y="790"/>
                  <a:pt x="16" y="966"/>
                </a:cubicBezTo>
                <a:cubicBezTo>
                  <a:pt x="18" y="983"/>
                  <a:pt x="32" y="1014"/>
                  <a:pt x="32" y="1014"/>
                </a:cubicBezTo>
                <a:cubicBezTo>
                  <a:pt x="41" y="1068"/>
                  <a:pt x="65" y="1103"/>
                  <a:pt x="89" y="1152"/>
                </a:cubicBezTo>
                <a:cubicBezTo>
                  <a:pt x="166" y="1309"/>
                  <a:pt x="253" y="1402"/>
                  <a:pt x="413" y="1484"/>
                </a:cubicBezTo>
                <a:cubicBezTo>
                  <a:pt x="462" y="1509"/>
                  <a:pt x="528" y="1538"/>
                  <a:pt x="583" y="1549"/>
                </a:cubicBezTo>
                <a:cubicBezTo>
                  <a:pt x="613" y="1555"/>
                  <a:pt x="673" y="1566"/>
                  <a:pt x="673" y="1566"/>
                </a:cubicBezTo>
                <a:cubicBezTo>
                  <a:pt x="732" y="1563"/>
                  <a:pt x="792" y="1563"/>
                  <a:pt x="851" y="1557"/>
                </a:cubicBezTo>
                <a:cubicBezTo>
                  <a:pt x="873" y="1555"/>
                  <a:pt x="916" y="1541"/>
                  <a:pt x="916" y="1541"/>
                </a:cubicBezTo>
                <a:cubicBezTo>
                  <a:pt x="952" y="1523"/>
                  <a:pt x="991" y="1506"/>
                  <a:pt x="1029" y="1493"/>
                </a:cubicBezTo>
                <a:cubicBezTo>
                  <a:pt x="1085" y="1437"/>
                  <a:pt x="1152" y="1397"/>
                  <a:pt x="1200" y="1330"/>
                </a:cubicBezTo>
                <a:cubicBezTo>
                  <a:pt x="1254" y="1255"/>
                  <a:pt x="1276" y="1165"/>
                  <a:pt x="1305" y="1079"/>
                </a:cubicBezTo>
                <a:cubicBezTo>
                  <a:pt x="1325" y="958"/>
                  <a:pt x="1317" y="1015"/>
                  <a:pt x="1329" y="909"/>
                </a:cubicBezTo>
                <a:cubicBezTo>
                  <a:pt x="1325" y="763"/>
                  <a:pt x="1341" y="550"/>
                  <a:pt x="1248" y="414"/>
                </a:cubicBezTo>
                <a:cubicBezTo>
                  <a:pt x="1224" y="343"/>
                  <a:pt x="1239" y="381"/>
                  <a:pt x="1200" y="301"/>
                </a:cubicBezTo>
                <a:cubicBezTo>
                  <a:pt x="1191" y="283"/>
                  <a:pt x="1178" y="268"/>
                  <a:pt x="1167" y="252"/>
                </a:cubicBezTo>
                <a:cubicBezTo>
                  <a:pt x="1162" y="244"/>
                  <a:pt x="1151" y="228"/>
                  <a:pt x="1151" y="228"/>
                </a:cubicBezTo>
                <a:cubicBezTo>
                  <a:pt x="1133" y="173"/>
                  <a:pt x="1095" y="123"/>
                  <a:pt x="1054" y="82"/>
                </a:cubicBezTo>
                <a:cubicBezTo>
                  <a:pt x="1032" y="15"/>
                  <a:pt x="993" y="19"/>
                  <a:pt x="932" y="9"/>
                </a:cubicBezTo>
                <a:cubicBezTo>
                  <a:pt x="794" y="13"/>
                  <a:pt x="685" y="0"/>
                  <a:pt x="567" y="57"/>
                </a:cubicBezTo>
                <a:cubicBezTo>
                  <a:pt x="546" y="79"/>
                  <a:pt x="557" y="68"/>
                  <a:pt x="535" y="90"/>
                </a:cubicBezTo>
                <a:lnTo>
                  <a:pt x="545" y="43"/>
                </a:lnTo>
                <a:lnTo>
                  <a:pt x="497" y="43"/>
                </a:lnTo>
                <a:lnTo>
                  <a:pt x="545" y="43"/>
                </a:lnTo>
                <a:lnTo>
                  <a:pt x="545" y="9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4343400" y="2514600"/>
            <a:ext cx="2438400" cy="2438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2133600" y="19050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A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1447800" y="2743200"/>
            <a:ext cx="3810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B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C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57200" y="38100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D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1447800" y="50292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G</a:t>
            </a:r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E</a:t>
            </a: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2514600" y="38100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F</a:t>
            </a:r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2514600" y="2287588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 flipH="1">
            <a:off x="1676400" y="2286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1600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 flipH="1">
            <a:off x="838200" y="3200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1828800" y="3200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6" name="Line 23"/>
          <p:cNvSpPr>
            <a:spLocks noChangeShapeType="1"/>
          </p:cNvSpPr>
          <p:nvPr/>
        </p:nvSpPr>
        <p:spPr bwMode="auto">
          <a:xfrm>
            <a:off x="16764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7" name="Rectangle 24"/>
          <p:cNvSpPr>
            <a:spLocks noChangeArrowheads="1"/>
          </p:cNvSpPr>
          <p:nvPr/>
        </p:nvSpPr>
        <p:spPr bwMode="auto">
          <a:xfrm>
            <a:off x="2133600" y="5867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I</a:t>
            </a:r>
          </a:p>
        </p:txBody>
      </p:sp>
      <p:sp>
        <p:nvSpPr>
          <p:cNvPr id="26648" name="Line 25"/>
          <p:cNvSpPr>
            <a:spLocks noChangeShapeType="1"/>
          </p:cNvSpPr>
          <p:nvPr/>
        </p:nvSpPr>
        <p:spPr bwMode="auto">
          <a:xfrm>
            <a:off x="1828800" y="5410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9" name="Rectangle 26"/>
          <p:cNvSpPr>
            <a:spLocks noChangeArrowheads="1"/>
          </p:cNvSpPr>
          <p:nvPr/>
        </p:nvSpPr>
        <p:spPr bwMode="auto">
          <a:xfrm>
            <a:off x="533400" y="5867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H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 flipH="1">
            <a:off x="914400" y="5410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1" name="Text Box 28"/>
          <p:cNvSpPr txBox="1">
            <a:spLocks noChangeArrowheads="1"/>
          </p:cNvSpPr>
          <p:nvPr/>
        </p:nvSpPr>
        <p:spPr bwMode="auto">
          <a:xfrm>
            <a:off x="3733800" y="1524000"/>
            <a:ext cx="480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Property    		Values		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Number of nodes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Height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Root Node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Leaves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Interior nodes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Number of levels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Ancestors of  H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Descendants of  B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Siblings of  E</a:t>
            </a:r>
          </a:p>
          <a:p>
            <a:pPr eaLnBrk="0" hangingPunct="0">
              <a:lnSpc>
                <a:spcPct val="60000"/>
              </a:lnSpc>
              <a:spcBef>
                <a:spcPct val="55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Right subtree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800" b="1" smtClean="0"/>
              <a:t>Binary Tree :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109696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 A tree is </a:t>
            </a:r>
            <a:r>
              <a:rPr lang="en-US" b="1" u="sng" smtClean="0">
                <a:solidFill>
                  <a:schemeClr val="tx2"/>
                </a:solidFill>
              </a:rPr>
              <a:t>binary</a:t>
            </a:r>
            <a:r>
              <a:rPr lang="en-US" smtClean="0"/>
              <a:t> if each Node of a tree can have maximum of 2 children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Example: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 is root With B as Left child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and C as right child.</a:t>
            </a:r>
          </a:p>
        </p:txBody>
      </p:sp>
      <p:sp>
        <p:nvSpPr>
          <p:cNvPr id="27651" name="Text Box 29"/>
          <p:cNvSpPr txBox="1">
            <a:spLocks noChangeArrowheads="1"/>
          </p:cNvSpPr>
          <p:nvPr/>
        </p:nvSpPr>
        <p:spPr bwMode="auto">
          <a:xfrm>
            <a:off x="5562600" y="3505200"/>
            <a:ext cx="26035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b="1">
                <a:latin typeface="Constantia" pitchFamily="18" charset="0"/>
              </a:rPr>
              <a:t>B</a:t>
            </a:r>
          </a:p>
        </p:txBody>
      </p:sp>
      <p:grpSp>
        <p:nvGrpSpPr>
          <p:cNvPr id="27652" name="Group 31"/>
          <p:cNvGrpSpPr>
            <a:grpSpLocks/>
          </p:cNvGrpSpPr>
          <p:nvPr/>
        </p:nvGrpSpPr>
        <p:grpSpPr bwMode="auto">
          <a:xfrm>
            <a:off x="3581400" y="2743200"/>
            <a:ext cx="5181600" cy="3886200"/>
            <a:chOff x="3581400" y="2743200"/>
            <a:chExt cx="5181600" cy="3886200"/>
          </a:xfrm>
        </p:grpSpPr>
        <p:sp>
          <p:nvSpPr>
            <p:cNvPr id="27654" name="Oval 3"/>
            <p:cNvSpPr>
              <a:spLocks noChangeArrowheads="1"/>
            </p:cNvSpPr>
            <p:nvPr/>
          </p:nvSpPr>
          <p:spPr bwMode="auto">
            <a:xfrm>
              <a:off x="6248400" y="27432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55" name="Oval 4"/>
            <p:cNvSpPr>
              <a:spLocks noChangeArrowheads="1"/>
            </p:cNvSpPr>
            <p:nvPr/>
          </p:nvSpPr>
          <p:spPr bwMode="auto">
            <a:xfrm>
              <a:off x="5410200" y="3429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56" name="Oval 5"/>
            <p:cNvSpPr>
              <a:spLocks noChangeArrowheads="1"/>
            </p:cNvSpPr>
            <p:nvPr/>
          </p:nvSpPr>
          <p:spPr bwMode="auto">
            <a:xfrm>
              <a:off x="4419600" y="4114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57" name="Oval 6"/>
            <p:cNvSpPr>
              <a:spLocks noChangeArrowheads="1"/>
            </p:cNvSpPr>
            <p:nvPr/>
          </p:nvSpPr>
          <p:spPr bwMode="auto">
            <a:xfrm>
              <a:off x="7315200" y="340129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58" name="Oval 8"/>
            <p:cNvSpPr>
              <a:spLocks noChangeArrowheads="1"/>
            </p:cNvSpPr>
            <p:nvPr/>
          </p:nvSpPr>
          <p:spPr bwMode="auto">
            <a:xfrm>
              <a:off x="8229600" y="4191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59" name="Oval 9"/>
            <p:cNvSpPr>
              <a:spLocks noChangeArrowheads="1"/>
            </p:cNvSpPr>
            <p:nvPr/>
          </p:nvSpPr>
          <p:spPr bwMode="auto">
            <a:xfrm>
              <a:off x="3581400" y="51054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60" name="Oval 12"/>
            <p:cNvSpPr>
              <a:spLocks noChangeArrowheads="1"/>
            </p:cNvSpPr>
            <p:nvPr/>
          </p:nvSpPr>
          <p:spPr bwMode="auto">
            <a:xfrm>
              <a:off x="6629400" y="6096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TW" b="1">
                  <a:latin typeface="Constantia" pitchFamily="18" charset="0"/>
                </a:rPr>
                <a:t>J</a:t>
              </a:r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7467600" y="51816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TW" b="1">
                  <a:latin typeface="Constantia" pitchFamily="18" charset="0"/>
                </a:rPr>
                <a:t>I</a:t>
              </a:r>
            </a:p>
          </p:txBody>
        </p:sp>
        <p:sp>
          <p:nvSpPr>
            <p:cNvPr id="27662" name="Oval 14"/>
            <p:cNvSpPr>
              <a:spLocks noChangeArrowheads="1"/>
            </p:cNvSpPr>
            <p:nvPr/>
          </p:nvSpPr>
          <p:spPr bwMode="auto">
            <a:xfrm>
              <a:off x="5257800" y="51054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63" name="Line 16"/>
            <p:cNvSpPr>
              <a:spLocks noChangeShapeType="1"/>
            </p:cNvSpPr>
            <p:nvPr/>
          </p:nvSpPr>
          <p:spPr bwMode="auto">
            <a:xfrm flipH="1">
              <a:off x="5867400" y="32004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auto">
            <a:xfrm flipH="1">
              <a:off x="4876800" y="38100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 flipH="1">
              <a:off x="3962400" y="457200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20"/>
            <p:cNvSpPr>
              <a:spLocks noChangeShapeType="1"/>
            </p:cNvSpPr>
            <p:nvPr/>
          </p:nvSpPr>
          <p:spPr bwMode="auto">
            <a:xfrm>
              <a:off x="4876800" y="45720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21"/>
            <p:cNvSpPr>
              <a:spLocks noChangeShapeType="1"/>
            </p:cNvSpPr>
            <p:nvPr/>
          </p:nvSpPr>
          <p:spPr bwMode="auto">
            <a:xfrm>
              <a:off x="6705600" y="3124200"/>
              <a:ext cx="685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22"/>
            <p:cNvSpPr>
              <a:spLocks noChangeShapeType="1"/>
            </p:cNvSpPr>
            <p:nvPr/>
          </p:nvSpPr>
          <p:spPr bwMode="auto">
            <a:xfrm flipH="1">
              <a:off x="6934199" y="38862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23"/>
            <p:cNvSpPr>
              <a:spLocks noChangeShapeType="1"/>
            </p:cNvSpPr>
            <p:nvPr/>
          </p:nvSpPr>
          <p:spPr bwMode="auto">
            <a:xfrm>
              <a:off x="7772400" y="38862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4"/>
            <p:cNvSpPr>
              <a:spLocks noChangeShapeType="1"/>
            </p:cNvSpPr>
            <p:nvPr/>
          </p:nvSpPr>
          <p:spPr bwMode="auto">
            <a:xfrm flipH="1">
              <a:off x="7924800" y="4648200"/>
              <a:ext cx="381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5"/>
            <p:cNvSpPr>
              <a:spLocks noChangeShapeType="1"/>
            </p:cNvSpPr>
            <p:nvPr/>
          </p:nvSpPr>
          <p:spPr bwMode="auto">
            <a:xfrm flipH="1">
              <a:off x="7086600" y="5638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Text Box 28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A</a:t>
              </a:r>
            </a:p>
          </p:txBody>
        </p:sp>
        <p:sp>
          <p:nvSpPr>
            <p:cNvPr id="27673" name="Text Box 30"/>
            <p:cNvSpPr txBox="1">
              <a:spLocks noChangeArrowheads="1"/>
            </p:cNvSpPr>
            <p:nvPr/>
          </p:nvSpPr>
          <p:spPr bwMode="auto">
            <a:xfrm>
              <a:off x="7391400" y="3505200"/>
              <a:ext cx="3810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C</a:t>
              </a:r>
            </a:p>
          </p:txBody>
        </p:sp>
        <p:sp>
          <p:nvSpPr>
            <p:cNvPr id="27674" name="Text Box 31"/>
            <p:cNvSpPr txBox="1">
              <a:spLocks noChangeArrowheads="1"/>
            </p:cNvSpPr>
            <p:nvPr/>
          </p:nvSpPr>
          <p:spPr bwMode="auto">
            <a:xfrm>
              <a:off x="8305800" y="4278868"/>
              <a:ext cx="429926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>
                  <a:latin typeface="Constantia" pitchFamily="18" charset="0"/>
                </a:rPr>
                <a:t>  </a:t>
              </a:r>
              <a:r>
                <a:rPr kumimoji="1" lang="en-US" altLang="zh-TW" b="1">
                  <a:latin typeface="Constantia" pitchFamily="18" charset="0"/>
                </a:rPr>
                <a:t>F</a:t>
              </a:r>
            </a:p>
          </p:txBody>
        </p:sp>
        <p:sp>
          <p:nvSpPr>
            <p:cNvPr id="27675" name="Text Box 32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36740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D</a:t>
              </a:r>
            </a:p>
          </p:txBody>
        </p:sp>
        <p:sp>
          <p:nvSpPr>
            <p:cNvPr id="27676" name="Text Box 3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353726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H</a:t>
              </a:r>
            </a:p>
          </p:txBody>
        </p:sp>
        <p:sp>
          <p:nvSpPr>
            <p:cNvPr id="27677" name="Text Box 35"/>
            <p:cNvSpPr txBox="1">
              <a:spLocks noChangeArrowheads="1"/>
            </p:cNvSpPr>
            <p:nvPr/>
          </p:nvSpPr>
          <p:spPr bwMode="auto">
            <a:xfrm>
              <a:off x="3682412" y="5146675"/>
              <a:ext cx="35618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G</a:t>
              </a:r>
            </a:p>
          </p:txBody>
        </p:sp>
        <p:sp>
          <p:nvSpPr>
            <p:cNvPr id="27678" name="Oval 11"/>
            <p:cNvSpPr>
              <a:spLocks noChangeArrowheads="1"/>
            </p:cNvSpPr>
            <p:nvPr/>
          </p:nvSpPr>
          <p:spPr bwMode="auto">
            <a:xfrm>
              <a:off x="6477000" y="421871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7679" name="Text Box 34"/>
            <p:cNvSpPr txBox="1">
              <a:spLocks noChangeArrowheads="1"/>
            </p:cNvSpPr>
            <p:nvPr/>
          </p:nvSpPr>
          <p:spPr bwMode="auto">
            <a:xfrm>
              <a:off x="6537325" y="4322330"/>
              <a:ext cx="32412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E</a:t>
              </a:r>
            </a:p>
          </p:txBody>
        </p:sp>
      </p:grpSp>
      <p:sp>
        <p:nvSpPr>
          <p:cNvPr id="27653" name="Text Box 35"/>
          <p:cNvSpPr txBox="1">
            <a:spLocks noChangeArrowheads="1"/>
          </p:cNvSpPr>
          <p:nvPr/>
        </p:nvSpPr>
        <p:spPr bwMode="auto">
          <a:xfrm>
            <a:off x="5511800" y="3505200"/>
            <a:ext cx="322263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>
                <a:latin typeface="Constantia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Is it a binary tree?</a:t>
            </a:r>
          </a:p>
        </p:txBody>
      </p:sp>
      <p:grpSp>
        <p:nvGrpSpPr>
          <p:cNvPr id="28674" name="Content Placeholder 5"/>
          <p:cNvGrpSpPr>
            <a:grpSpLocks noGrp="1"/>
          </p:cNvGrpSpPr>
          <p:nvPr/>
        </p:nvGrpSpPr>
        <p:grpSpPr bwMode="auto">
          <a:xfrm>
            <a:off x="457200" y="1935163"/>
            <a:ext cx="8229600" cy="4389437"/>
            <a:chOff x="3581400" y="2743200"/>
            <a:chExt cx="5181600" cy="3886200"/>
          </a:xfrm>
        </p:grpSpPr>
        <p:sp>
          <p:nvSpPr>
            <p:cNvPr id="28677" name="Oval 3"/>
            <p:cNvSpPr>
              <a:spLocks noChangeArrowheads="1"/>
            </p:cNvSpPr>
            <p:nvPr/>
          </p:nvSpPr>
          <p:spPr bwMode="auto">
            <a:xfrm>
              <a:off x="6248400" y="27432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5410200" y="3429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onstantia" pitchFamily="18" charset="0"/>
                </a:rPr>
                <a:t>B</a:t>
              </a:r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4419600" y="4114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7315200" y="340129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81" name="Oval 10"/>
            <p:cNvSpPr>
              <a:spLocks noChangeArrowheads="1"/>
            </p:cNvSpPr>
            <p:nvPr/>
          </p:nvSpPr>
          <p:spPr bwMode="auto">
            <a:xfrm>
              <a:off x="8229600" y="4191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82" name="Oval 11"/>
            <p:cNvSpPr>
              <a:spLocks noChangeArrowheads="1"/>
            </p:cNvSpPr>
            <p:nvPr/>
          </p:nvSpPr>
          <p:spPr bwMode="auto">
            <a:xfrm>
              <a:off x="3581400" y="51054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83" name="Oval 12"/>
            <p:cNvSpPr>
              <a:spLocks noChangeArrowheads="1"/>
            </p:cNvSpPr>
            <p:nvPr/>
          </p:nvSpPr>
          <p:spPr bwMode="auto">
            <a:xfrm>
              <a:off x="6629400" y="6096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TW" b="1">
                  <a:latin typeface="Constantia" pitchFamily="18" charset="0"/>
                </a:rPr>
                <a:t>J</a:t>
              </a:r>
            </a:p>
          </p:txBody>
        </p:sp>
        <p:sp>
          <p:nvSpPr>
            <p:cNvPr id="28684" name="Oval 13"/>
            <p:cNvSpPr>
              <a:spLocks noChangeArrowheads="1"/>
            </p:cNvSpPr>
            <p:nvPr/>
          </p:nvSpPr>
          <p:spPr bwMode="auto">
            <a:xfrm>
              <a:off x="7467600" y="51816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zh-TW" b="1">
                  <a:latin typeface="Constantia" pitchFamily="18" charset="0"/>
                </a:rPr>
                <a:t>I</a:t>
              </a:r>
            </a:p>
          </p:txBody>
        </p:sp>
        <p:sp>
          <p:nvSpPr>
            <p:cNvPr id="28685" name="Oval 14"/>
            <p:cNvSpPr>
              <a:spLocks noChangeArrowheads="1"/>
            </p:cNvSpPr>
            <p:nvPr/>
          </p:nvSpPr>
          <p:spPr bwMode="auto">
            <a:xfrm>
              <a:off x="5257800" y="51054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686" name="Line 16"/>
            <p:cNvSpPr>
              <a:spLocks noChangeShapeType="1"/>
            </p:cNvSpPr>
            <p:nvPr/>
          </p:nvSpPr>
          <p:spPr bwMode="auto">
            <a:xfrm flipH="1">
              <a:off x="5867400" y="32004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Line 17"/>
            <p:cNvSpPr>
              <a:spLocks noChangeShapeType="1"/>
            </p:cNvSpPr>
            <p:nvPr/>
          </p:nvSpPr>
          <p:spPr bwMode="auto">
            <a:xfrm flipH="1">
              <a:off x="4876800" y="38100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18"/>
            <p:cNvSpPr>
              <a:spLocks noChangeShapeType="1"/>
            </p:cNvSpPr>
            <p:nvPr/>
          </p:nvSpPr>
          <p:spPr bwMode="auto">
            <a:xfrm flipH="1">
              <a:off x="3962400" y="457200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>
              <a:off x="4876800" y="45720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>
              <a:off x="6705600" y="3124200"/>
              <a:ext cx="685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6934199" y="38862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23"/>
            <p:cNvSpPr>
              <a:spLocks noChangeShapeType="1"/>
            </p:cNvSpPr>
            <p:nvPr/>
          </p:nvSpPr>
          <p:spPr bwMode="auto">
            <a:xfrm>
              <a:off x="7772400" y="38862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4"/>
            <p:cNvSpPr>
              <a:spLocks noChangeShapeType="1"/>
            </p:cNvSpPr>
            <p:nvPr/>
          </p:nvSpPr>
          <p:spPr bwMode="auto">
            <a:xfrm flipH="1">
              <a:off x="7924800" y="4648200"/>
              <a:ext cx="381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5"/>
            <p:cNvSpPr>
              <a:spLocks noChangeShapeType="1"/>
            </p:cNvSpPr>
            <p:nvPr/>
          </p:nvSpPr>
          <p:spPr bwMode="auto">
            <a:xfrm flipH="1">
              <a:off x="7086600" y="5638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28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A</a:t>
              </a:r>
            </a:p>
          </p:txBody>
        </p:sp>
        <p:sp>
          <p:nvSpPr>
            <p:cNvPr id="28696" name="Text Box 30"/>
            <p:cNvSpPr txBox="1">
              <a:spLocks noChangeArrowheads="1"/>
            </p:cNvSpPr>
            <p:nvPr/>
          </p:nvSpPr>
          <p:spPr bwMode="auto">
            <a:xfrm>
              <a:off x="7391400" y="3505200"/>
              <a:ext cx="3810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C</a:t>
              </a:r>
            </a:p>
          </p:txBody>
        </p:sp>
        <p:sp>
          <p:nvSpPr>
            <p:cNvPr id="28697" name="Text Box 31"/>
            <p:cNvSpPr txBox="1">
              <a:spLocks noChangeArrowheads="1"/>
            </p:cNvSpPr>
            <p:nvPr/>
          </p:nvSpPr>
          <p:spPr bwMode="auto">
            <a:xfrm>
              <a:off x="8305800" y="4278868"/>
              <a:ext cx="429926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>
                  <a:latin typeface="Constantia" pitchFamily="18" charset="0"/>
                </a:rPr>
                <a:t>  </a:t>
              </a:r>
              <a:r>
                <a:rPr kumimoji="1" lang="en-US" altLang="zh-TW" b="1">
                  <a:latin typeface="Constantia" pitchFamily="18" charset="0"/>
                </a:rPr>
                <a:t>F</a:t>
              </a:r>
            </a:p>
          </p:txBody>
        </p:sp>
        <p:sp>
          <p:nvSpPr>
            <p:cNvPr id="28698" name="Text Box 32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36740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D</a:t>
              </a:r>
            </a:p>
          </p:txBody>
        </p:sp>
        <p:sp>
          <p:nvSpPr>
            <p:cNvPr id="28699" name="Text Box 33"/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353726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H</a:t>
              </a:r>
            </a:p>
          </p:txBody>
        </p:sp>
        <p:sp>
          <p:nvSpPr>
            <p:cNvPr id="28700" name="Text Box 35"/>
            <p:cNvSpPr txBox="1">
              <a:spLocks noChangeArrowheads="1"/>
            </p:cNvSpPr>
            <p:nvPr/>
          </p:nvSpPr>
          <p:spPr bwMode="auto">
            <a:xfrm>
              <a:off x="3682412" y="5146675"/>
              <a:ext cx="35618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G</a:t>
              </a:r>
            </a:p>
          </p:txBody>
        </p:sp>
        <p:sp>
          <p:nvSpPr>
            <p:cNvPr id="28701" name="Oval 11"/>
            <p:cNvSpPr>
              <a:spLocks noChangeArrowheads="1"/>
            </p:cNvSpPr>
            <p:nvPr/>
          </p:nvSpPr>
          <p:spPr bwMode="auto">
            <a:xfrm>
              <a:off x="6477000" y="421871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8702" name="Text Box 34"/>
            <p:cNvSpPr txBox="1">
              <a:spLocks noChangeArrowheads="1"/>
            </p:cNvSpPr>
            <p:nvPr/>
          </p:nvSpPr>
          <p:spPr bwMode="auto">
            <a:xfrm>
              <a:off x="6537325" y="4322330"/>
              <a:ext cx="32412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E</a:t>
              </a:r>
            </a:p>
          </p:txBody>
        </p:sp>
      </p:grpSp>
      <p:sp>
        <p:nvSpPr>
          <p:cNvPr id="28675" name="Line 20"/>
          <p:cNvSpPr>
            <a:spLocks noChangeShapeType="1"/>
          </p:cNvSpPr>
          <p:nvPr/>
        </p:nvSpPr>
        <p:spPr bwMode="auto">
          <a:xfrm>
            <a:off x="4191000" y="3124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rc 34"/>
          <p:cNvSpPr/>
          <p:nvPr/>
        </p:nvSpPr>
        <p:spPr>
          <a:xfrm rot="1727409">
            <a:off x="6934200" y="2667000"/>
            <a:ext cx="1524000" cy="1066800"/>
          </a:xfrm>
          <a:prstGeom prst="arc">
            <a:avLst>
              <a:gd name="adj1" fmla="val 11155941"/>
              <a:gd name="adj2" fmla="val 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1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z="4400" b="1" smtClean="0"/>
              <a:t>Representation of BT in Array</a:t>
            </a:r>
          </a:p>
        </p:txBody>
      </p:sp>
      <p:sp>
        <p:nvSpPr>
          <p:cNvPr id="29698" name="Oval 3"/>
          <p:cNvSpPr>
            <a:spLocks noChangeArrowheads="1"/>
          </p:cNvSpPr>
          <p:nvPr/>
        </p:nvSpPr>
        <p:spPr bwMode="auto">
          <a:xfrm>
            <a:off x="6553200" y="3763963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29699" name="Group 36"/>
          <p:cNvGrpSpPr>
            <a:grpSpLocks/>
          </p:cNvGrpSpPr>
          <p:nvPr/>
        </p:nvGrpSpPr>
        <p:grpSpPr bwMode="auto">
          <a:xfrm>
            <a:off x="4800600" y="3840163"/>
            <a:ext cx="4343400" cy="2085975"/>
            <a:chOff x="4419600" y="2667000"/>
            <a:chExt cx="4343400" cy="2085110"/>
          </a:xfrm>
        </p:grpSpPr>
        <p:sp>
          <p:nvSpPr>
            <p:cNvPr id="29720" name="Oval 4"/>
            <p:cNvSpPr>
              <a:spLocks noChangeArrowheads="1"/>
            </p:cNvSpPr>
            <p:nvPr/>
          </p:nvSpPr>
          <p:spPr bwMode="auto">
            <a:xfrm>
              <a:off x="5181600" y="339852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9721" name="Oval 5"/>
            <p:cNvSpPr>
              <a:spLocks noChangeArrowheads="1"/>
            </p:cNvSpPr>
            <p:nvPr/>
          </p:nvSpPr>
          <p:spPr bwMode="auto">
            <a:xfrm>
              <a:off x="4419600" y="4114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9722" name="Oval 6"/>
            <p:cNvSpPr>
              <a:spLocks noChangeArrowheads="1"/>
            </p:cNvSpPr>
            <p:nvPr/>
          </p:nvSpPr>
          <p:spPr bwMode="auto">
            <a:xfrm>
              <a:off x="7391400" y="340129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9723" name="Oval 7"/>
            <p:cNvSpPr>
              <a:spLocks noChangeArrowheads="1"/>
            </p:cNvSpPr>
            <p:nvPr/>
          </p:nvSpPr>
          <p:spPr bwMode="auto">
            <a:xfrm>
              <a:off x="8229600" y="4191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9724" name="Oval 8"/>
            <p:cNvSpPr>
              <a:spLocks noChangeArrowheads="1"/>
            </p:cNvSpPr>
            <p:nvPr/>
          </p:nvSpPr>
          <p:spPr bwMode="auto">
            <a:xfrm>
              <a:off x="6569440" y="4191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onstantia" pitchFamily="18" charset="0"/>
                </a:rPr>
                <a:t>F</a:t>
              </a:r>
            </a:p>
          </p:txBody>
        </p:sp>
        <p:sp>
          <p:nvSpPr>
            <p:cNvPr id="29725" name="Line 16"/>
            <p:cNvSpPr>
              <a:spLocks noChangeShapeType="1"/>
            </p:cNvSpPr>
            <p:nvPr/>
          </p:nvSpPr>
          <p:spPr bwMode="auto">
            <a:xfrm flipH="1">
              <a:off x="5638800" y="3017520"/>
              <a:ext cx="609600" cy="48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17"/>
            <p:cNvSpPr>
              <a:spLocks noChangeShapeType="1"/>
            </p:cNvSpPr>
            <p:nvPr/>
          </p:nvSpPr>
          <p:spPr bwMode="auto">
            <a:xfrm flipH="1">
              <a:off x="4876800" y="38100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0"/>
            <p:cNvSpPr>
              <a:spLocks noChangeShapeType="1"/>
            </p:cNvSpPr>
            <p:nvPr/>
          </p:nvSpPr>
          <p:spPr bwMode="auto">
            <a:xfrm>
              <a:off x="5715000" y="3855720"/>
              <a:ext cx="381000" cy="411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21"/>
            <p:cNvSpPr>
              <a:spLocks noChangeShapeType="1"/>
            </p:cNvSpPr>
            <p:nvPr/>
          </p:nvSpPr>
          <p:spPr bwMode="auto">
            <a:xfrm>
              <a:off x="6629400" y="30480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22"/>
            <p:cNvSpPr>
              <a:spLocks noChangeShapeType="1"/>
            </p:cNvSpPr>
            <p:nvPr/>
          </p:nvSpPr>
          <p:spPr bwMode="auto">
            <a:xfrm flipH="1">
              <a:off x="7010400" y="385572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23"/>
            <p:cNvSpPr>
              <a:spLocks noChangeShapeType="1"/>
            </p:cNvSpPr>
            <p:nvPr/>
          </p:nvSpPr>
          <p:spPr bwMode="auto">
            <a:xfrm>
              <a:off x="7772400" y="38862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Text Box 28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A</a:t>
              </a:r>
            </a:p>
          </p:txBody>
        </p:sp>
        <p:sp>
          <p:nvSpPr>
            <p:cNvPr id="29732" name="Text Box 29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36952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B</a:t>
              </a:r>
            </a:p>
          </p:txBody>
        </p:sp>
        <p:sp>
          <p:nvSpPr>
            <p:cNvPr id="29733" name="Text Box 30"/>
            <p:cNvSpPr txBox="1">
              <a:spLocks noChangeArrowheads="1"/>
            </p:cNvSpPr>
            <p:nvPr/>
          </p:nvSpPr>
          <p:spPr bwMode="auto">
            <a:xfrm>
              <a:off x="7467600" y="35052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C</a:t>
              </a:r>
            </a:p>
          </p:txBody>
        </p:sp>
        <p:sp>
          <p:nvSpPr>
            <p:cNvPr id="29734" name="Text Box 31"/>
            <p:cNvSpPr txBox="1">
              <a:spLocks noChangeArrowheads="1"/>
            </p:cNvSpPr>
            <p:nvPr/>
          </p:nvSpPr>
          <p:spPr bwMode="auto">
            <a:xfrm>
              <a:off x="8305800" y="4278868"/>
              <a:ext cx="35618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G</a:t>
              </a:r>
            </a:p>
          </p:txBody>
        </p:sp>
        <p:sp>
          <p:nvSpPr>
            <p:cNvPr id="29735" name="Text Box 32"/>
            <p:cNvSpPr txBox="1">
              <a:spLocks noChangeArrowheads="1"/>
            </p:cNvSpPr>
            <p:nvPr/>
          </p:nvSpPr>
          <p:spPr bwMode="auto">
            <a:xfrm>
              <a:off x="4495800" y="4191000"/>
              <a:ext cx="36740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D</a:t>
              </a:r>
            </a:p>
          </p:txBody>
        </p:sp>
        <p:sp>
          <p:nvSpPr>
            <p:cNvPr id="29736" name="Oval 11"/>
            <p:cNvSpPr>
              <a:spLocks noChangeArrowheads="1"/>
            </p:cNvSpPr>
            <p:nvPr/>
          </p:nvSpPr>
          <p:spPr bwMode="auto">
            <a:xfrm>
              <a:off x="5943600" y="421871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9737" name="Text Box 34"/>
            <p:cNvSpPr txBox="1">
              <a:spLocks noChangeArrowheads="1"/>
            </p:cNvSpPr>
            <p:nvPr/>
          </p:nvSpPr>
          <p:spPr bwMode="auto">
            <a:xfrm>
              <a:off x="6096000" y="4322330"/>
              <a:ext cx="32412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E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838200" y="2468563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    A     B     C     D    E     F   G </a:t>
            </a:r>
          </a:p>
        </p:txBody>
      </p:sp>
      <p:grpSp>
        <p:nvGrpSpPr>
          <p:cNvPr id="29701" name="Group 52"/>
          <p:cNvGrpSpPr>
            <a:grpSpLocks/>
          </p:cNvGrpSpPr>
          <p:nvPr/>
        </p:nvGrpSpPr>
        <p:grpSpPr bwMode="auto">
          <a:xfrm>
            <a:off x="1295400" y="2392363"/>
            <a:ext cx="3352800" cy="685800"/>
            <a:chOff x="1143000" y="2133600"/>
            <a:chExt cx="3352800" cy="685800"/>
          </a:xfrm>
        </p:grpSpPr>
        <p:cxnSp>
          <p:nvCxnSpPr>
            <p:cNvPr id="42" name="Straight Connector 41"/>
            <p:cNvCxnSpPr>
              <a:stCxn id="40" idx="0"/>
              <a:endCxn id="40" idx="2"/>
            </p:cNvCxnSpPr>
            <p:nvPr/>
          </p:nvCxnSpPr>
          <p:spPr>
            <a:xfrm>
              <a:off x="2895600" y="21336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764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624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429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958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86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43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838200" y="1858963"/>
            <a:ext cx="441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0     1     2      3     4     5      6     7</a:t>
            </a:r>
          </a:p>
        </p:txBody>
      </p:sp>
      <p:sp>
        <p:nvSpPr>
          <p:cNvPr id="55" name="Rectangular Callout 54"/>
          <p:cNvSpPr/>
          <p:nvPr/>
        </p:nvSpPr>
        <p:spPr>
          <a:xfrm rot="20190027">
            <a:off x="90488" y="1193800"/>
            <a:ext cx="1828800" cy="8382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No of nodes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(existing or not existing </a:t>
            </a:r>
          </a:p>
        </p:txBody>
      </p:sp>
      <p:sp>
        <p:nvSpPr>
          <p:cNvPr id="56" name="Rectangular Callout 55"/>
          <p:cNvSpPr/>
          <p:nvPr/>
        </p:nvSpPr>
        <p:spPr>
          <a:xfrm rot="1997783">
            <a:off x="5181600" y="1219200"/>
            <a:ext cx="2209800" cy="10668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All nodes are from top to bottom and  left to right ……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3505200"/>
            <a:ext cx="4495800" cy="2971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 of  Left child of  a node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 x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 of  right child of  a node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 x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 of  parent of  a node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TextBox 37"/>
          <p:cNvSpPr txBox="1">
            <a:spLocks noChangeArrowheads="1"/>
          </p:cNvSpPr>
          <p:nvPr/>
        </p:nvSpPr>
        <p:spPr bwMode="auto">
          <a:xfrm>
            <a:off x="7010400" y="3733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9707" name="TextBox 38"/>
          <p:cNvSpPr txBox="1">
            <a:spLocks noChangeArrowheads="1"/>
          </p:cNvSpPr>
          <p:nvPr/>
        </p:nvSpPr>
        <p:spPr bwMode="auto">
          <a:xfrm>
            <a:off x="5334000" y="4343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9708" name="TextBox 40"/>
          <p:cNvSpPr txBox="1">
            <a:spLocks noChangeArrowheads="1"/>
          </p:cNvSpPr>
          <p:nvPr/>
        </p:nvSpPr>
        <p:spPr bwMode="auto">
          <a:xfrm>
            <a:off x="8077200" y="4343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9709" name="TextBox 42"/>
          <p:cNvSpPr txBox="1">
            <a:spLocks noChangeArrowheads="1"/>
          </p:cNvSpPr>
          <p:nvPr/>
        </p:nvSpPr>
        <p:spPr bwMode="auto">
          <a:xfrm>
            <a:off x="6324600" y="5105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29710" name="TextBox 44"/>
          <p:cNvSpPr txBox="1">
            <a:spLocks noChangeArrowheads="1"/>
          </p:cNvSpPr>
          <p:nvPr/>
        </p:nvSpPr>
        <p:spPr bwMode="auto">
          <a:xfrm>
            <a:off x="4800600" y="4953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9711" name="TextBox 48"/>
          <p:cNvSpPr txBox="1">
            <a:spLocks noChangeArrowheads="1"/>
          </p:cNvSpPr>
          <p:nvPr/>
        </p:nvSpPr>
        <p:spPr bwMode="auto">
          <a:xfrm>
            <a:off x="7010400" y="5105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712" name="TextBox 50"/>
          <p:cNvSpPr txBox="1">
            <a:spLocks noChangeArrowheads="1"/>
          </p:cNvSpPr>
          <p:nvPr/>
        </p:nvSpPr>
        <p:spPr bwMode="auto">
          <a:xfrm>
            <a:off x="8686800" y="5029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sz="4400" b="1" smtClean="0"/>
              <a:t>  Representation of BT in Array</a:t>
            </a:r>
          </a:p>
        </p:txBody>
      </p:sp>
      <p:sp>
        <p:nvSpPr>
          <p:cNvPr id="30722" name="Oval 3"/>
          <p:cNvSpPr>
            <a:spLocks noChangeArrowheads="1"/>
          </p:cNvSpPr>
          <p:nvPr/>
        </p:nvSpPr>
        <p:spPr bwMode="auto">
          <a:xfrm>
            <a:off x="5562600" y="2743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30723" name="Group 36"/>
          <p:cNvGrpSpPr>
            <a:grpSpLocks/>
          </p:cNvGrpSpPr>
          <p:nvPr/>
        </p:nvGrpSpPr>
        <p:grpSpPr bwMode="auto">
          <a:xfrm>
            <a:off x="4572000" y="2819400"/>
            <a:ext cx="2819400" cy="2895600"/>
            <a:chOff x="5181600" y="2667000"/>
            <a:chExt cx="2819400" cy="2895600"/>
          </a:xfrm>
        </p:grpSpPr>
        <p:sp>
          <p:nvSpPr>
            <p:cNvPr id="30746" name="Oval 4"/>
            <p:cNvSpPr>
              <a:spLocks noChangeArrowheads="1"/>
            </p:cNvSpPr>
            <p:nvPr/>
          </p:nvSpPr>
          <p:spPr bwMode="auto">
            <a:xfrm>
              <a:off x="5181600" y="339852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0747" name="Oval 6"/>
            <p:cNvSpPr>
              <a:spLocks noChangeArrowheads="1"/>
            </p:cNvSpPr>
            <p:nvPr/>
          </p:nvSpPr>
          <p:spPr bwMode="auto">
            <a:xfrm>
              <a:off x="7391400" y="340129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0748" name="Oval 7"/>
            <p:cNvSpPr>
              <a:spLocks noChangeArrowheads="1"/>
            </p:cNvSpPr>
            <p:nvPr/>
          </p:nvSpPr>
          <p:spPr bwMode="auto">
            <a:xfrm>
              <a:off x="7467600" y="50292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0749" name="Oval 8"/>
            <p:cNvSpPr>
              <a:spLocks noChangeArrowheads="1"/>
            </p:cNvSpPr>
            <p:nvPr/>
          </p:nvSpPr>
          <p:spPr bwMode="auto">
            <a:xfrm>
              <a:off x="6569440" y="4191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b="1">
                  <a:latin typeface="Constantia" pitchFamily="18" charset="0"/>
                </a:rPr>
                <a:t>D</a:t>
              </a:r>
            </a:p>
          </p:txBody>
        </p:sp>
        <p:sp>
          <p:nvSpPr>
            <p:cNvPr id="30750" name="Line 16"/>
            <p:cNvSpPr>
              <a:spLocks noChangeShapeType="1"/>
            </p:cNvSpPr>
            <p:nvPr/>
          </p:nvSpPr>
          <p:spPr bwMode="auto">
            <a:xfrm flipH="1">
              <a:off x="5638800" y="3017520"/>
              <a:ext cx="609600" cy="48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Line 20"/>
            <p:cNvSpPr>
              <a:spLocks noChangeShapeType="1"/>
            </p:cNvSpPr>
            <p:nvPr/>
          </p:nvSpPr>
          <p:spPr bwMode="auto">
            <a:xfrm>
              <a:off x="5715000" y="3855720"/>
              <a:ext cx="381000" cy="411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Line 21"/>
            <p:cNvSpPr>
              <a:spLocks noChangeShapeType="1"/>
            </p:cNvSpPr>
            <p:nvPr/>
          </p:nvSpPr>
          <p:spPr bwMode="auto">
            <a:xfrm>
              <a:off x="6629400" y="3048000"/>
              <a:ext cx="762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22"/>
            <p:cNvSpPr>
              <a:spLocks noChangeShapeType="1"/>
            </p:cNvSpPr>
            <p:nvPr/>
          </p:nvSpPr>
          <p:spPr bwMode="auto">
            <a:xfrm flipH="1">
              <a:off x="7010400" y="385572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23"/>
            <p:cNvSpPr>
              <a:spLocks noChangeShapeType="1"/>
            </p:cNvSpPr>
            <p:nvPr/>
          </p:nvSpPr>
          <p:spPr bwMode="auto">
            <a:xfrm>
              <a:off x="7010400" y="46482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Text Box 28"/>
            <p:cNvSpPr txBox="1">
              <a:spLocks noChangeArrowheads="1"/>
            </p:cNvSpPr>
            <p:nvPr/>
          </p:nvSpPr>
          <p:spPr bwMode="auto">
            <a:xfrm>
              <a:off x="6324600" y="26670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A</a:t>
              </a:r>
            </a:p>
          </p:txBody>
        </p:sp>
        <p:sp>
          <p:nvSpPr>
            <p:cNvPr id="30756" name="Text Box 29"/>
            <p:cNvSpPr txBox="1">
              <a:spLocks noChangeArrowheads="1"/>
            </p:cNvSpPr>
            <p:nvPr/>
          </p:nvSpPr>
          <p:spPr bwMode="auto">
            <a:xfrm>
              <a:off x="5257800" y="3505200"/>
              <a:ext cx="336952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B</a:t>
              </a:r>
            </a:p>
          </p:txBody>
        </p:sp>
        <p:sp>
          <p:nvSpPr>
            <p:cNvPr id="30757" name="Text Box 30"/>
            <p:cNvSpPr txBox="1">
              <a:spLocks noChangeArrowheads="1"/>
            </p:cNvSpPr>
            <p:nvPr/>
          </p:nvSpPr>
          <p:spPr bwMode="auto">
            <a:xfrm>
              <a:off x="7467600" y="3505200"/>
              <a:ext cx="30480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C</a:t>
              </a:r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7543800" y="5105400"/>
              <a:ext cx="314510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F</a:t>
              </a:r>
            </a:p>
          </p:txBody>
        </p:sp>
        <p:sp>
          <p:nvSpPr>
            <p:cNvPr id="30759" name="Oval 11"/>
            <p:cNvSpPr>
              <a:spLocks noChangeArrowheads="1"/>
            </p:cNvSpPr>
            <p:nvPr/>
          </p:nvSpPr>
          <p:spPr bwMode="auto">
            <a:xfrm>
              <a:off x="5943600" y="421871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0760" name="Text Box 34"/>
            <p:cNvSpPr txBox="1">
              <a:spLocks noChangeArrowheads="1"/>
            </p:cNvSpPr>
            <p:nvPr/>
          </p:nvSpPr>
          <p:spPr bwMode="auto">
            <a:xfrm>
              <a:off x="6096000" y="4322330"/>
              <a:ext cx="356188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TW" b="1">
                  <a:latin typeface="Constantia" pitchFamily="18" charset="0"/>
                </a:rPr>
                <a:t>G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6200" y="1600200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   A     B     C     /0     G    D    /0</a:t>
            </a:r>
          </a:p>
        </p:txBody>
      </p:sp>
      <p:grpSp>
        <p:nvGrpSpPr>
          <p:cNvPr id="30725" name="Group 52"/>
          <p:cNvGrpSpPr>
            <a:grpSpLocks/>
          </p:cNvGrpSpPr>
          <p:nvPr/>
        </p:nvGrpSpPr>
        <p:grpSpPr bwMode="auto">
          <a:xfrm>
            <a:off x="533400" y="1600200"/>
            <a:ext cx="3352800" cy="609600"/>
            <a:chOff x="1143000" y="2209800"/>
            <a:chExt cx="3352800" cy="609600"/>
          </a:xfrm>
        </p:grpSpPr>
        <p:cxnSp>
          <p:nvCxnSpPr>
            <p:cNvPr id="42" name="Straight Connector 41"/>
            <p:cNvCxnSpPr>
              <a:stCxn id="40" idx="0"/>
              <a:endCxn id="40" idx="2"/>
            </p:cNvCxnSpPr>
            <p:nvPr/>
          </p:nvCxnSpPr>
          <p:spPr>
            <a:xfrm>
              <a:off x="28194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764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9624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429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958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86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43000" y="2209800"/>
              <a:ext cx="0" cy="609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6200" y="99060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 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1     2   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3     4     5      6     7     8     9    10    11   12    13</a:t>
            </a:r>
          </a:p>
        </p:txBody>
      </p:sp>
      <p:sp>
        <p:nvSpPr>
          <p:cNvPr id="30727" name="Line 22"/>
          <p:cNvSpPr>
            <a:spLocks noChangeShapeType="1"/>
          </p:cNvSpPr>
          <p:nvPr/>
        </p:nvSpPr>
        <p:spPr bwMode="auto">
          <a:xfrm flipH="1">
            <a:off x="5410200" y="4800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8"/>
          <p:cNvSpPr>
            <a:spLocks noChangeArrowheads="1"/>
          </p:cNvSpPr>
          <p:nvPr/>
        </p:nvSpPr>
        <p:spPr bwMode="auto">
          <a:xfrm>
            <a:off x="5181600" y="5257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0729" name="Text Box 31"/>
          <p:cNvSpPr txBox="1">
            <a:spLocks noChangeArrowheads="1"/>
          </p:cNvSpPr>
          <p:nvPr/>
        </p:nvSpPr>
        <p:spPr bwMode="auto">
          <a:xfrm>
            <a:off x="5257800" y="5334000"/>
            <a:ext cx="32385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b="1">
                <a:latin typeface="Constantia" pitchFamily="18" charset="0"/>
              </a:rPr>
              <a:t>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40250" y="1616075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/0   /0   /0     /0     E     F    </a:t>
            </a:r>
          </a:p>
        </p:txBody>
      </p:sp>
      <p:grpSp>
        <p:nvGrpSpPr>
          <p:cNvPr id="30731" name="Group 52"/>
          <p:cNvGrpSpPr>
            <a:grpSpLocks/>
          </p:cNvGrpSpPr>
          <p:nvPr/>
        </p:nvGrpSpPr>
        <p:grpSpPr bwMode="auto">
          <a:xfrm>
            <a:off x="4997450" y="1600200"/>
            <a:ext cx="2286000" cy="625475"/>
            <a:chOff x="1143000" y="2209800"/>
            <a:chExt cx="2286000" cy="625366"/>
          </a:xfrm>
        </p:grpSpPr>
        <p:cxnSp>
          <p:nvCxnSpPr>
            <p:cNvPr id="49" name="Straight Connector 48"/>
            <p:cNvCxnSpPr>
              <a:stCxn id="43" idx="0"/>
              <a:endCxn id="43" idx="2"/>
            </p:cNvCxnSpPr>
            <p:nvPr/>
          </p:nvCxnSpPr>
          <p:spPr>
            <a:xfrm>
              <a:off x="2895600" y="2225672"/>
              <a:ext cx="0" cy="60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76400" y="2209800"/>
              <a:ext cx="0" cy="60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429000" y="2209800"/>
              <a:ext cx="0" cy="60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86000" y="2209800"/>
              <a:ext cx="0" cy="60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143000" y="2209800"/>
              <a:ext cx="0" cy="60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772400" y="1371600"/>
            <a:ext cx="137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7759700" y="1600200"/>
            <a:ext cx="0" cy="609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  <p:bldP spid="43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Points to be discussed…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Introduction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Tree Examples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Definitions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Related Basic Terms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Binary Tree :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Representation using an Array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Linked Representation of Binary Tree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 smtClean="0"/>
              <a:t>Types of Binary Tree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 smtClean="0"/>
              <a:t>General Tree</a:t>
            </a:r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="1" dirty="0" smtClean="0"/>
          </a:p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a tree as per array: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   A     B     C     /0     /0    D    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0     1     2      3     4     5      6     7     8     9    10    11   12    13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3063875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/0   /0     /0    /0     /0     F </a:t>
            </a:r>
          </a:p>
        </p:txBody>
      </p:sp>
    </p:spTree>
    <p:extLst>
      <p:ext uri="{BB962C8B-B14F-4D97-AF65-F5344CB8AC3E}">
        <p14:creationId xmlns:p14="http://schemas.microsoft.com/office/powerpoint/2010/main" val="2776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2065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12725" y="874713"/>
            <a:ext cx="89312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nstantia" pitchFamily="18" charset="0"/>
              </a:rPr>
              <a:t>Binary Trees</a:t>
            </a:r>
            <a:r>
              <a:rPr lang="en-US" b="1">
                <a:latin typeface="Constantia" pitchFamily="18" charset="0"/>
              </a:rPr>
              <a:t> :</a:t>
            </a:r>
          </a:p>
          <a:p>
            <a:endParaRPr lang="en-US">
              <a:latin typeface="Constantia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Special kinds of binary trees  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				   Complete/Full binary tree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				   Almost complete binary tree                                                  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			               Skewed binary tree – Left Skewed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-- Right Skewed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				   Strictly Binary Tree</a:t>
            </a:r>
          </a:p>
          <a:p>
            <a:r>
              <a:rPr lang="en-US">
                <a:latin typeface="Constantia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Full Binary Tree </a:t>
            </a:r>
          </a:p>
        </p:txBody>
      </p:sp>
      <p:sp>
        <p:nvSpPr>
          <p:cNvPr id="34818" name="Oval 3"/>
          <p:cNvSpPr>
            <a:spLocks noChangeArrowheads="1"/>
          </p:cNvSpPr>
          <p:nvPr/>
        </p:nvSpPr>
        <p:spPr bwMode="auto">
          <a:xfrm>
            <a:off x="2295525" y="609600"/>
            <a:ext cx="482600" cy="512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397125" y="6445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A</a:t>
            </a: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1147763" y="1828800"/>
            <a:ext cx="482600" cy="512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21" name="Oval 7"/>
          <p:cNvSpPr>
            <a:spLocks noChangeArrowheads="1"/>
          </p:cNvSpPr>
          <p:nvPr/>
        </p:nvSpPr>
        <p:spPr bwMode="auto">
          <a:xfrm>
            <a:off x="3562350" y="1828800"/>
            <a:ext cx="484188" cy="512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665538" y="186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C</a:t>
            </a:r>
          </a:p>
        </p:txBody>
      </p:sp>
      <p:sp>
        <p:nvSpPr>
          <p:cNvPr id="34823" name="Oval 9"/>
          <p:cNvSpPr>
            <a:spLocks noChangeArrowheads="1"/>
          </p:cNvSpPr>
          <p:nvPr/>
        </p:nvSpPr>
        <p:spPr bwMode="auto">
          <a:xfrm>
            <a:off x="422275" y="2919413"/>
            <a:ext cx="484188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523875" y="29543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D</a:t>
            </a:r>
          </a:p>
        </p:txBody>
      </p:sp>
      <p:sp>
        <p:nvSpPr>
          <p:cNvPr id="34825" name="Oval 11"/>
          <p:cNvSpPr>
            <a:spLocks noChangeArrowheads="1"/>
          </p:cNvSpPr>
          <p:nvPr/>
        </p:nvSpPr>
        <p:spPr bwMode="auto">
          <a:xfrm>
            <a:off x="1931988" y="2919413"/>
            <a:ext cx="484187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2035175" y="29543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E</a:t>
            </a:r>
          </a:p>
        </p:txBody>
      </p:sp>
      <p:sp>
        <p:nvSpPr>
          <p:cNvPr id="34827" name="Oval 13"/>
          <p:cNvSpPr>
            <a:spLocks noChangeArrowheads="1"/>
          </p:cNvSpPr>
          <p:nvPr/>
        </p:nvSpPr>
        <p:spPr bwMode="auto">
          <a:xfrm>
            <a:off x="3019425" y="2919413"/>
            <a:ext cx="482600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3121025" y="2954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F</a:t>
            </a:r>
          </a:p>
        </p:txBody>
      </p:sp>
      <p:sp>
        <p:nvSpPr>
          <p:cNvPr id="34829" name="Oval 15"/>
          <p:cNvSpPr>
            <a:spLocks noChangeArrowheads="1"/>
          </p:cNvSpPr>
          <p:nvPr/>
        </p:nvSpPr>
        <p:spPr bwMode="auto">
          <a:xfrm>
            <a:off x="4589463" y="2855913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4691063" y="28908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G</a:t>
            </a:r>
          </a:p>
        </p:txBody>
      </p:sp>
      <p:sp>
        <p:nvSpPr>
          <p:cNvPr id="34831" name="Oval 17"/>
          <p:cNvSpPr>
            <a:spLocks noChangeArrowheads="1"/>
          </p:cNvSpPr>
          <p:nvPr/>
        </p:nvSpPr>
        <p:spPr bwMode="auto">
          <a:xfrm>
            <a:off x="50800" y="3754438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32" name="Text Box 18"/>
          <p:cNvSpPr txBox="1">
            <a:spLocks noChangeArrowheads="1"/>
          </p:cNvSpPr>
          <p:nvPr/>
        </p:nvSpPr>
        <p:spPr bwMode="auto">
          <a:xfrm>
            <a:off x="25400" y="37893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H</a:t>
            </a:r>
          </a:p>
        </p:txBody>
      </p:sp>
      <p:sp>
        <p:nvSpPr>
          <p:cNvPr id="34833" name="Oval 19"/>
          <p:cNvSpPr>
            <a:spLocks noChangeArrowheads="1"/>
          </p:cNvSpPr>
          <p:nvPr/>
        </p:nvSpPr>
        <p:spPr bwMode="auto">
          <a:xfrm>
            <a:off x="663575" y="3754438"/>
            <a:ext cx="484188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766763" y="378936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I</a:t>
            </a:r>
          </a:p>
        </p:txBody>
      </p:sp>
      <p:sp>
        <p:nvSpPr>
          <p:cNvPr id="34835" name="Oval 24"/>
          <p:cNvSpPr>
            <a:spLocks noChangeArrowheads="1"/>
          </p:cNvSpPr>
          <p:nvPr/>
        </p:nvSpPr>
        <p:spPr bwMode="auto">
          <a:xfrm>
            <a:off x="1509713" y="3754438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36" name="Text Box 25"/>
          <p:cNvSpPr txBox="1">
            <a:spLocks noChangeArrowheads="1"/>
          </p:cNvSpPr>
          <p:nvPr/>
        </p:nvSpPr>
        <p:spPr bwMode="auto">
          <a:xfrm>
            <a:off x="1611313" y="3789363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J</a:t>
            </a:r>
          </a:p>
        </p:txBody>
      </p:sp>
      <p:sp>
        <p:nvSpPr>
          <p:cNvPr id="34837" name="Oval 26"/>
          <p:cNvSpPr>
            <a:spLocks noChangeArrowheads="1"/>
          </p:cNvSpPr>
          <p:nvPr/>
        </p:nvSpPr>
        <p:spPr bwMode="auto">
          <a:xfrm>
            <a:off x="2173288" y="3754438"/>
            <a:ext cx="484187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38" name="Text Box 27"/>
          <p:cNvSpPr txBox="1">
            <a:spLocks noChangeArrowheads="1"/>
          </p:cNvSpPr>
          <p:nvPr/>
        </p:nvSpPr>
        <p:spPr bwMode="auto">
          <a:xfrm>
            <a:off x="2276475" y="37893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K</a:t>
            </a:r>
          </a:p>
        </p:txBody>
      </p:sp>
      <p:sp>
        <p:nvSpPr>
          <p:cNvPr id="34839" name="Oval 28"/>
          <p:cNvSpPr>
            <a:spLocks noChangeArrowheads="1"/>
          </p:cNvSpPr>
          <p:nvPr/>
        </p:nvSpPr>
        <p:spPr bwMode="auto">
          <a:xfrm>
            <a:off x="2717800" y="3754438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40" name="Text Box 29"/>
          <p:cNvSpPr txBox="1">
            <a:spLocks noChangeArrowheads="1"/>
          </p:cNvSpPr>
          <p:nvPr/>
        </p:nvSpPr>
        <p:spPr bwMode="auto">
          <a:xfrm>
            <a:off x="2817813" y="37893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L</a:t>
            </a:r>
          </a:p>
        </p:txBody>
      </p:sp>
      <p:sp>
        <p:nvSpPr>
          <p:cNvPr id="34841" name="Oval 30"/>
          <p:cNvSpPr>
            <a:spLocks noChangeArrowheads="1"/>
          </p:cNvSpPr>
          <p:nvPr/>
        </p:nvSpPr>
        <p:spPr bwMode="auto">
          <a:xfrm>
            <a:off x="5105400" y="3754438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5181600" y="37893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O</a:t>
            </a:r>
          </a:p>
        </p:txBody>
      </p:sp>
      <p:sp>
        <p:nvSpPr>
          <p:cNvPr id="34843" name="Oval 32"/>
          <p:cNvSpPr>
            <a:spLocks noChangeArrowheads="1"/>
          </p:cNvSpPr>
          <p:nvPr/>
        </p:nvSpPr>
        <p:spPr bwMode="auto">
          <a:xfrm>
            <a:off x="4227513" y="3754438"/>
            <a:ext cx="482600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44" name="Text Box 33"/>
          <p:cNvSpPr txBox="1">
            <a:spLocks noChangeArrowheads="1"/>
          </p:cNvSpPr>
          <p:nvPr/>
        </p:nvSpPr>
        <p:spPr bwMode="auto">
          <a:xfrm>
            <a:off x="4327525" y="37893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N</a:t>
            </a:r>
          </a:p>
        </p:txBody>
      </p:sp>
      <p:sp>
        <p:nvSpPr>
          <p:cNvPr id="34845" name="Oval 34"/>
          <p:cNvSpPr>
            <a:spLocks noChangeArrowheads="1"/>
          </p:cNvSpPr>
          <p:nvPr/>
        </p:nvSpPr>
        <p:spPr bwMode="auto">
          <a:xfrm>
            <a:off x="3321050" y="3754438"/>
            <a:ext cx="484188" cy="512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4846" name="Text Box 35"/>
          <p:cNvSpPr txBox="1">
            <a:spLocks noChangeArrowheads="1"/>
          </p:cNvSpPr>
          <p:nvPr/>
        </p:nvSpPr>
        <p:spPr bwMode="auto">
          <a:xfrm>
            <a:off x="3422650" y="37893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M</a:t>
            </a:r>
          </a:p>
        </p:txBody>
      </p:sp>
      <p:sp>
        <p:nvSpPr>
          <p:cNvPr id="34847" name="Line 36"/>
          <p:cNvSpPr>
            <a:spLocks noChangeShapeType="1"/>
          </p:cNvSpPr>
          <p:nvPr/>
        </p:nvSpPr>
        <p:spPr bwMode="auto">
          <a:xfrm flipH="1">
            <a:off x="1509713" y="995363"/>
            <a:ext cx="8461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48" name="Line 37"/>
          <p:cNvSpPr>
            <a:spLocks noChangeShapeType="1"/>
          </p:cNvSpPr>
          <p:nvPr/>
        </p:nvSpPr>
        <p:spPr bwMode="auto">
          <a:xfrm>
            <a:off x="2717800" y="995363"/>
            <a:ext cx="904875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49" name="Line 38"/>
          <p:cNvSpPr>
            <a:spLocks noChangeShapeType="1"/>
          </p:cNvSpPr>
          <p:nvPr/>
        </p:nvSpPr>
        <p:spPr bwMode="auto">
          <a:xfrm flipH="1">
            <a:off x="723900" y="2214563"/>
            <a:ext cx="484188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0" name="Line 39"/>
          <p:cNvSpPr>
            <a:spLocks noChangeShapeType="1"/>
          </p:cNvSpPr>
          <p:nvPr/>
        </p:nvSpPr>
        <p:spPr bwMode="auto">
          <a:xfrm>
            <a:off x="1570038" y="2214563"/>
            <a:ext cx="5429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1" name="Line 40"/>
          <p:cNvSpPr>
            <a:spLocks noChangeShapeType="1"/>
          </p:cNvSpPr>
          <p:nvPr/>
        </p:nvSpPr>
        <p:spPr bwMode="auto">
          <a:xfrm flipH="1">
            <a:off x="3321050" y="2278063"/>
            <a:ext cx="363538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2" name="Line 41"/>
          <p:cNvSpPr>
            <a:spLocks noChangeShapeType="1"/>
          </p:cNvSpPr>
          <p:nvPr/>
        </p:nvSpPr>
        <p:spPr bwMode="auto">
          <a:xfrm>
            <a:off x="3986213" y="2278063"/>
            <a:ext cx="72390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3" name="Line 42"/>
          <p:cNvSpPr>
            <a:spLocks noChangeShapeType="1"/>
          </p:cNvSpPr>
          <p:nvPr/>
        </p:nvSpPr>
        <p:spPr bwMode="auto">
          <a:xfrm flipH="1">
            <a:off x="241300" y="3305175"/>
            <a:ext cx="24130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4" name="Line 43"/>
          <p:cNvSpPr>
            <a:spLocks noChangeShapeType="1"/>
          </p:cNvSpPr>
          <p:nvPr/>
        </p:nvSpPr>
        <p:spPr bwMode="auto">
          <a:xfrm>
            <a:off x="846138" y="3305175"/>
            <a:ext cx="12065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5" name="Line 44"/>
          <p:cNvSpPr>
            <a:spLocks noChangeShapeType="1"/>
          </p:cNvSpPr>
          <p:nvPr/>
        </p:nvSpPr>
        <p:spPr bwMode="auto">
          <a:xfrm flipH="1">
            <a:off x="1751013" y="3305175"/>
            <a:ext cx="241300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6" name="Line 45"/>
          <p:cNvSpPr>
            <a:spLocks noChangeShapeType="1"/>
          </p:cNvSpPr>
          <p:nvPr/>
        </p:nvSpPr>
        <p:spPr bwMode="auto">
          <a:xfrm>
            <a:off x="2355850" y="3368675"/>
            <a:ext cx="12065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7" name="Line 46"/>
          <p:cNvSpPr>
            <a:spLocks noChangeShapeType="1"/>
          </p:cNvSpPr>
          <p:nvPr/>
        </p:nvSpPr>
        <p:spPr bwMode="auto">
          <a:xfrm flipH="1">
            <a:off x="2959100" y="3368675"/>
            <a:ext cx="180975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8" name="Line 47"/>
          <p:cNvSpPr>
            <a:spLocks noChangeShapeType="1"/>
          </p:cNvSpPr>
          <p:nvPr/>
        </p:nvSpPr>
        <p:spPr bwMode="auto">
          <a:xfrm>
            <a:off x="3381375" y="3368675"/>
            <a:ext cx="12065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59" name="Line 48"/>
          <p:cNvSpPr>
            <a:spLocks noChangeShapeType="1"/>
          </p:cNvSpPr>
          <p:nvPr/>
        </p:nvSpPr>
        <p:spPr bwMode="auto">
          <a:xfrm flipH="1">
            <a:off x="4529138" y="3305175"/>
            <a:ext cx="18097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60" name="Line 49"/>
          <p:cNvSpPr>
            <a:spLocks noChangeShapeType="1"/>
          </p:cNvSpPr>
          <p:nvPr/>
        </p:nvSpPr>
        <p:spPr bwMode="auto">
          <a:xfrm>
            <a:off x="5011738" y="3240088"/>
            <a:ext cx="363537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61" name="Text Box 50"/>
          <p:cNvSpPr txBox="1">
            <a:spLocks noChangeArrowheads="1"/>
          </p:cNvSpPr>
          <p:nvPr/>
        </p:nvSpPr>
        <p:spPr bwMode="auto">
          <a:xfrm>
            <a:off x="1263650" y="18923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B</a:t>
            </a:r>
          </a:p>
        </p:txBody>
      </p:sp>
      <p:sp>
        <p:nvSpPr>
          <p:cNvPr id="34862" name="Text Box 52"/>
          <p:cNvSpPr txBox="1">
            <a:spLocks noChangeArrowheads="1"/>
          </p:cNvSpPr>
          <p:nvPr/>
        </p:nvSpPr>
        <p:spPr bwMode="auto">
          <a:xfrm>
            <a:off x="3505200" y="3810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onstantia" pitchFamily="18" charset="0"/>
              </a:rPr>
              <a:t>Root</a:t>
            </a:r>
          </a:p>
        </p:txBody>
      </p:sp>
      <p:cxnSp>
        <p:nvCxnSpPr>
          <p:cNvPr id="34863" name="AutoShape 53"/>
          <p:cNvCxnSpPr>
            <a:cxnSpLocks noChangeShapeType="1"/>
            <a:stCxn id="34862" idx="1"/>
            <a:endCxn id="34819" idx="3"/>
          </p:cNvCxnSpPr>
          <p:nvPr/>
        </p:nvCxnSpPr>
        <p:spPr bwMode="auto">
          <a:xfrm rot="10800000" flipV="1">
            <a:off x="2801938" y="609600"/>
            <a:ext cx="703262" cy="263525"/>
          </a:xfrm>
          <a:prstGeom prst="curved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489575" y="55563"/>
            <a:ext cx="3882025" cy="3600986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Maximum Number of nodes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a binary tree of depth 4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en-US" sz="3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30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i-1</a:t>
            </a:r>
          </a:p>
          <a:p>
            <a:r>
              <a:rPr lang="en-US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baseline="30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i=1</a:t>
            </a:r>
            <a:endParaRPr lang="en-US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 1+2+4+8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 15</a:t>
            </a:r>
          </a:p>
          <a:p>
            <a:endParaRPr lang="en-US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42863" y="4572000"/>
            <a:ext cx="9445625" cy="22161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2400" b="1" baseline="300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30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u="sng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 full Binary tree</a:t>
            </a:r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of depth k is a binary tree of depth k having 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baseline="30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k+1 </a:t>
            </a:r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-1 nodes where k &gt;=0.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A binary tree with n nodes and depth k is </a:t>
            </a:r>
            <a:r>
              <a:rPr lang="en-US" sz="2400" b="1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its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Nodes correspond to the nodes numbered from 1 to n in the full binary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Tree.</a:t>
            </a:r>
          </a:p>
          <a:p>
            <a:endParaRPr lang="en-US" dirty="0">
              <a:solidFill>
                <a:srgbClr val="FFFF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8" grpId="0" animBg="1" autoUpdateAnimBg="0"/>
      <p:bldP spid="369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558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Almost Complete  Binary Tree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572000" y="838200"/>
            <a:ext cx="4800600" cy="6019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BT with depth ‘d’ is an almost complete BT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node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level less than d-1 has son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any node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tree with a right descendants at level d,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must have a left son and every left descendant  of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either a leaf at level d or has two sons.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52400" y="1447800"/>
            <a:ext cx="7391400" cy="4629150"/>
            <a:chOff x="990600" y="1531890"/>
            <a:chExt cx="7391400" cy="4628642"/>
          </a:xfrm>
        </p:grpSpPr>
        <p:sp>
          <p:nvSpPr>
            <p:cNvPr id="30" name="TextBox 79"/>
            <p:cNvSpPr txBox="1">
              <a:spLocks noChangeArrowheads="1"/>
            </p:cNvSpPr>
            <p:nvPr/>
          </p:nvSpPr>
          <p:spPr bwMode="auto">
            <a:xfrm>
              <a:off x="2286000" y="5791200"/>
              <a:ext cx="609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nstantia" pitchFamily="18" charset="0"/>
                </a:rPr>
                <a:t>Fig: </a:t>
              </a:r>
              <a:r>
                <a:rPr lang="en-US" dirty="0" smtClean="0">
                  <a:latin typeface="Constantia" pitchFamily="18" charset="0"/>
                </a:rPr>
                <a:t>(a </a:t>
              </a:r>
              <a:r>
                <a:rPr lang="en-US" dirty="0">
                  <a:latin typeface="Constantia" pitchFamily="18" charset="0"/>
                </a:rPr>
                <a:t>)                                                                     </a:t>
              </a:r>
            </a:p>
          </p:txBody>
        </p:sp>
        <p:grpSp>
          <p:nvGrpSpPr>
            <p:cNvPr id="31" name="Group 41"/>
            <p:cNvGrpSpPr>
              <a:grpSpLocks/>
            </p:cNvGrpSpPr>
            <p:nvPr/>
          </p:nvGrpSpPr>
          <p:grpSpPr bwMode="auto">
            <a:xfrm>
              <a:off x="990600" y="1531890"/>
              <a:ext cx="4419600" cy="4030710"/>
              <a:chOff x="76200" y="1531890"/>
              <a:chExt cx="4419600" cy="4030710"/>
            </a:xfrm>
          </p:grpSpPr>
          <p:grpSp>
            <p:nvGrpSpPr>
              <p:cNvPr id="32" name="Group 49"/>
              <p:cNvGrpSpPr>
                <a:grpSpLocks/>
              </p:cNvGrpSpPr>
              <p:nvPr/>
            </p:nvGrpSpPr>
            <p:grpSpPr bwMode="auto">
              <a:xfrm>
                <a:off x="76200" y="1905000"/>
                <a:ext cx="4027488" cy="3657600"/>
                <a:chOff x="838200" y="1524000"/>
                <a:chExt cx="4027488" cy="3657600"/>
              </a:xfrm>
            </p:grpSpPr>
            <p:sp>
              <p:nvSpPr>
                <p:cNvPr id="40" name="Oval 3"/>
                <p:cNvSpPr>
                  <a:spLocks noChangeArrowheads="1"/>
                </p:cNvSpPr>
                <p:nvPr/>
              </p:nvSpPr>
              <p:spPr bwMode="auto">
                <a:xfrm>
                  <a:off x="3108325" y="1524000"/>
                  <a:ext cx="482600" cy="51276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4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09925" y="1558925"/>
                  <a:ext cx="404813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onstantia" pitchFamily="18" charset="0"/>
                    </a:rPr>
                    <a:t>A</a:t>
                  </a:r>
                </a:p>
              </p:txBody>
            </p:sp>
            <p:sp>
              <p:nvSpPr>
                <p:cNvPr id="42" name="Oval 5"/>
                <p:cNvSpPr>
                  <a:spLocks noChangeArrowheads="1"/>
                </p:cNvSpPr>
                <p:nvPr/>
              </p:nvSpPr>
              <p:spPr bwMode="auto">
                <a:xfrm>
                  <a:off x="1960563" y="2743200"/>
                  <a:ext cx="482600" cy="51276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auto">
                <a:xfrm>
                  <a:off x="4375150" y="2743200"/>
                  <a:ext cx="484188" cy="51276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78338" y="2778125"/>
                  <a:ext cx="38735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C</a:t>
                  </a: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1235075" y="3833813"/>
                  <a:ext cx="484188" cy="51435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36675" y="3868738"/>
                  <a:ext cx="404813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D</a:t>
                  </a:r>
                </a:p>
              </p:txBody>
            </p:sp>
            <p:sp>
              <p:nvSpPr>
                <p:cNvPr id="47" name="Oval 11"/>
                <p:cNvSpPr>
                  <a:spLocks noChangeArrowheads="1"/>
                </p:cNvSpPr>
                <p:nvPr/>
              </p:nvSpPr>
              <p:spPr bwMode="auto">
                <a:xfrm>
                  <a:off x="2744788" y="3833813"/>
                  <a:ext cx="484187" cy="51435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47975" y="3868738"/>
                  <a:ext cx="36988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E</a:t>
                  </a: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>
                  <a:off x="863600" y="4668838"/>
                  <a:ext cx="482600" cy="51276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38200" y="4703763"/>
                  <a:ext cx="404813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H</a:t>
                  </a:r>
                </a:p>
              </p:txBody>
            </p:sp>
            <p:sp>
              <p:nvSpPr>
                <p:cNvPr id="52" name="Oval 19"/>
                <p:cNvSpPr>
                  <a:spLocks noChangeArrowheads="1"/>
                </p:cNvSpPr>
                <p:nvPr/>
              </p:nvSpPr>
              <p:spPr bwMode="auto">
                <a:xfrm>
                  <a:off x="1649412" y="4668838"/>
                  <a:ext cx="484188" cy="51276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5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71650" y="4703763"/>
                  <a:ext cx="28575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I</a:t>
                  </a:r>
                </a:p>
              </p:txBody>
            </p:sp>
            <p:sp>
              <p:nvSpPr>
                <p:cNvPr id="5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322513" y="1909763"/>
                  <a:ext cx="846137" cy="8969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5" name="Line 37"/>
                <p:cNvSpPr>
                  <a:spLocks noChangeShapeType="1"/>
                </p:cNvSpPr>
                <p:nvPr/>
              </p:nvSpPr>
              <p:spPr bwMode="auto">
                <a:xfrm>
                  <a:off x="3530600" y="1909763"/>
                  <a:ext cx="904875" cy="8969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536700" y="3128963"/>
                  <a:ext cx="484188" cy="704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7" name="Line 39"/>
                <p:cNvSpPr>
                  <a:spLocks noChangeShapeType="1"/>
                </p:cNvSpPr>
                <p:nvPr/>
              </p:nvSpPr>
              <p:spPr bwMode="auto">
                <a:xfrm>
                  <a:off x="2382838" y="3128963"/>
                  <a:ext cx="542925" cy="704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054100" y="4219575"/>
                  <a:ext cx="241300" cy="4492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" name="Line 43"/>
                <p:cNvSpPr>
                  <a:spLocks noChangeShapeType="1"/>
                </p:cNvSpPr>
                <p:nvPr/>
              </p:nvSpPr>
              <p:spPr bwMode="auto">
                <a:xfrm>
                  <a:off x="1676400" y="4267200"/>
                  <a:ext cx="276225" cy="4016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76450" y="2806700"/>
                  <a:ext cx="38735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B</a:t>
                  </a:r>
                </a:p>
              </p:txBody>
            </p:sp>
            <p:cxnSp>
              <p:nvCxnSpPr>
                <p:cNvPr id="61" name="AutoShape 53"/>
                <p:cNvCxnSpPr>
                  <a:cxnSpLocks noChangeShapeType="1"/>
                  <a:endCxn id="41" idx="3"/>
                </p:cNvCxnSpPr>
                <p:nvPr/>
              </p:nvCxnSpPr>
              <p:spPr bwMode="auto">
                <a:xfrm rot="10800000" flipV="1">
                  <a:off x="3614738" y="1524000"/>
                  <a:ext cx="703262" cy="263525"/>
                </a:xfrm>
                <a:prstGeom prst="curvedConnector3">
                  <a:avLst>
                    <a:gd name="adj1" fmla="val 4988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33" name="Text Box 52"/>
              <p:cNvSpPr txBox="1">
                <a:spLocks noChangeArrowheads="1"/>
              </p:cNvSpPr>
              <p:nvPr/>
            </p:nvSpPr>
            <p:spPr bwMode="auto">
              <a:xfrm>
                <a:off x="3158348" y="1531890"/>
                <a:ext cx="7588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Constantia" pitchFamily="18" charset="0"/>
                  </a:rPr>
                  <a:t>Root</a:t>
                </a:r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3095625" y="4106863"/>
                <a:ext cx="482600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5" name="Text Box 25"/>
              <p:cNvSpPr txBox="1">
                <a:spLocks noChangeArrowheads="1"/>
              </p:cNvSpPr>
              <p:nvPr/>
            </p:nvSpPr>
            <p:spPr bwMode="auto">
              <a:xfrm>
                <a:off x="3197225" y="4141788"/>
                <a:ext cx="309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F</a:t>
                </a:r>
              </a:p>
            </p:txBody>
          </p:sp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4011613" y="4106863"/>
                <a:ext cx="484187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7" name="Text Box 27"/>
              <p:cNvSpPr txBox="1">
                <a:spLocks noChangeArrowheads="1"/>
              </p:cNvSpPr>
              <p:nvPr/>
            </p:nvSpPr>
            <p:spPr bwMode="auto">
              <a:xfrm>
                <a:off x="4073030" y="4141788"/>
                <a:ext cx="3465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G</a:t>
                </a:r>
              </a:p>
            </p:txBody>
          </p:sp>
          <p:sp>
            <p:nvSpPr>
              <p:cNvPr id="38" name="Line 44"/>
              <p:cNvSpPr>
                <a:spLocks noChangeShapeType="1"/>
              </p:cNvSpPr>
              <p:nvPr/>
            </p:nvSpPr>
            <p:spPr bwMode="auto">
              <a:xfrm flipH="1">
                <a:off x="3352799" y="3581400"/>
                <a:ext cx="304800" cy="512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4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304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953000" y="1219200"/>
            <a:ext cx="4191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/>
              <a:t>In short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filling should be from Top to Bottom  and Left to Right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558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Almost Complete 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BT??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990600" y="1531938"/>
            <a:ext cx="7543800" cy="4629150"/>
            <a:chOff x="990600" y="1531890"/>
            <a:chExt cx="7543800" cy="4628642"/>
          </a:xfrm>
        </p:grpSpPr>
        <p:grpSp>
          <p:nvGrpSpPr>
            <p:cNvPr id="36868" name="Group 49"/>
            <p:cNvGrpSpPr>
              <a:grpSpLocks/>
            </p:cNvGrpSpPr>
            <p:nvPr/>
          </p:nvGrpSpPr>
          <p:grpSpPr bwMode="auto">
            <a:xfrm>
              <a:off x="990600" y="1905000"/>
              <a:ext cx="4038600" cy="3657600"/>
              <a:chOff x="838200" y="1524000"/>
              <a:chExt cx="4038600" cy="3657600"/>
            </a:xfrm>
          </p:grpSpPr>
          <p:sp>
            <p:nvSpPr>
              <p:cNvPr id="36877" name="Oval 3"/>
              <p:cNvSpPr>
                <a:spLocks noChangeArrowheads="1"/>
              </p:cNvSpPr>
              <p:nvPr/>
            </p:nvSpPr>
            <p:spPr bwMode="auto">
              <a:xfrm>
                <a:off x="3108325" y="1524000"/>
                <a:ext cx="482600" cy="5127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78" name="Text Box 4"/>
              <p:cNvSpPr txBox="1">
                <a:spLocks noChangeArrowheads="1"/>
              </p:cNvSpPr>
              <p:nvPr/>
            </p:nvSpPr>
            <p:spPr bwMode="auto">
              <a:xfrm>
                <a:off x="3209925" y="1558925"/>
                <a:ext cx="40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A</a:t>
                </a:r>
              </a:p>
            </p:txBody>
          </p:sp>
          <p:sp>
            <p:nvSpPr>
              <p:cNvPr id="36879" name="Oval 5"/>
              <p:cNvSpPr>
                <a:spLocks noChangeArrowheads="1"/>
              </p:cNvSpPr>
              <p:nvPr/>
            </p:nvSpPr>
            <p:spPr bwMode="auto">
              <a:xfrm>
                <a:off x="1960563" y="2743200"/>
                <a:ext cx="482600" cy="5127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0" name="Oval 7"/>
              <p:cNvSpPr>
                <a:spLocks noChangeArrowheads="1"/>
              </p:cNvSpPr>
              <p:nvPr/>
            </p:nvSpPr>
            <p:spPr bwMode="auto">
              <a:xfrm>
                <a:off x="4375150" y="2743200"/>
                <a:ext cx="484188" cy="5127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1" name="Text Box 8"/>
              <p:cNvSpPr txBox="1">
                <a:spLocks noChangeArrowheads="1"/>
              </p:cNvSpPr>
              <p:nvPr/>
            </p:nvSpPr>
            <p:spPr bwMode="auto">
              <a:xfrm>
                <a:off x="4478338" y="2778125"/>
                <a:ext cx="3873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C</a:t>
                </a:r>
              </a:p>
            </p:txBody>
          </p:sp>
          <p:sp>
            <p:nvSpPr>
              <p:cNvPr id="36882" name="Oval 9"/>
              <p:cNvSpPr>
                <a:spLocks noChangeArrowheads="1"/>
              </p:cNvSpPr>
              <p:nvPr/>
            </p:nvSpPr>
            <p:spPr bwMode="auto">
              <a:xfrm>
                <a:off x="1235075" y="3833813"/>
                <a:ext cx="484188" cy="5143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3" name="Text Box 10"/>
              <p:cNvSpPr txBox="1">
                <a:spLocks noChangeArrowheads="1"/>
              </p:cNvSpPr>
              <p:nvPr/>
            </p:nvSpPr>
            <p:spPr bwMode="auto">
              <a:xfrm>
                <a:off x="1336675" y="3868738"/>
                <a:ext cx="40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D</a:t>
                </a:r>
              </a:p>
            </p:txBody>
          </p:sp>
          <p:sp>
            <p:nvSpPr>
              <p:cNvPr id="36884" name="Oval 11"/>
              <p:cNvSpPr>
                <a:spLocks noChangeArrowheads="1"/>
              </p:cNvSpPr>
              <p:nvPr/>
            </p:nvSpPr>
            <p:spPr bwMode="auto">
              <a:xfrm>
                <a:off x="2744788" y="3833813"/>
                <a:ext cx="484187" cy="5143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5" name="Text Box 12"/>
              <p:cNvSpPr txBox="1">
                <a:spLocks noChangeArrowheads="1"/>
              </p:cNvSpPr>
              <p:nvPr/>
            </p:nvSpPr>
            <p:spPr bwMode="auto">
              <a:xfrm>
                <a:off x="2847975" y="3868738"/>
                <a:ext cx="3698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E</a:t>
                </a:r>
              </a:p>
            </p:txBody>
          </p:sp>
          <p:sp>
            <p:nvSpPr>
              <p:cNvPr id="36886" name="Oval 17"/>
              <p:cNvSpPr>
                <a:spLocks noChangeArrowheads="1"/>
              </p:cNvSpPr>
              <p:nvPr/>
            </p:nvSpPr>
            <p:spPr bwMode="auto">
              <a:xfrm>
                <a:off x="863600" y="4668838"/>
                <a:ext cx="482600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7" name="Text Box 18"/>
              <p:cNvSpPr txBox="1">
                <a:spLocks noChangeArrowheads="1"/>
              </p:cNvSpPr>
              <p:nvPr/>
            </p:nvSpPr>
            <p:spPr bwMode="auto">
              <a:xfrm>
                <a:off x="838200" y="4703763"/>
                <a:ext cx="40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H</a:t>
                </a:r>
              </a:p>
            </p:txBody>
          </p:sp>
          <p:sp>
            <p:nvSpPr>
              <p:cNvPr id="36888" name="Oval 19"/>
              <p:cNvSpPr>
                <a:spLocks noChangeArrowheads="1"/>
              </p:cNvSpPr>
              <p:nvPr/>
            </p:nvSpPr>
            <p:spPr bwMode="auto">
              <a:xfrm>
                <a:off x="1649412" y="4668838"/>
                <a:ext cx="484188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89" name="Text Box 20"/>
              <p:cNvSpPr txBox="1">
                <a:spLocks noChangeArrowheads="1"/>
              </p:cNvSpPr>
              <p:nvPr/>
            </p:nvSpPr>
            <p:spPr bwMode="auto">
              <a:xfrm>
                <a:off x="1771650" y="4703763"/>
                <a:ext cx="2857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I</a:t>
                </a:r>
              </a:p>
            </p:txBody>
          </p:sp>
          <p:sp>
            <p:nvSpPr>
              <p:cNvPr id="36890" name="Oval 24"/>
              <p:cNvSpPr>
                <a:spLocks noChangeArrowheads="1"/>
              </p:cNvSpPr>
              <p:nvPr/>
            </p:nvSpPr>
            <p:spPr bwMode="auto">
              <a:xfrm>
                <a:off x="3429000" y="4640263"/>
                <a:ext cx="482600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91" name="Text Box 25"/>
              <p:cNvSpPr txBox="1">
                <a:spLocks noChangeArrowheads="1"/>
              </p:cNvSpPr>
              <p:nvPr/>
            </p:nvSpPr>
            <p:spPr bwMode="auto">
              <a:xfrm>
                <a:off x="3505200" y="4675188"/>
                <a:ext cx="30321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J</a:t>
                </a:r>
              </a:p>
            </p:txBody>
          </p:sp>
          <p:sp>
            <p:nvSpPr>
              <p:cNvPr id="36892" name="Oval 26"/>
              <p:cNvSpPr>
                <a:spLocks noChangeArrowheads="1"/>
              </p:cNvSpPr>
              <p:nvPr/>
            </p:nvSpPr>
            <p:spPr bwMode="auto">
              <a:xfrm>
                <a:off x="4392613" y="4640263"/>
                <a:ext cx="484187" cy="5127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6893" name="Text Box 27"/>
              <p:cNvSpPr txBox="1">
                <a:spLocks noChangeArrowheads="1"/>
              </p:cNvSpPr>
              <p:nvPr/>
            </p:nvSpPr>
            <p:spPr bwMode="auto">
              <a:xfrm>
                <a:off x="4335462" y="4675188"/>
                <a:ext cx="4048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K</a:t>
                </a:r>
              </a:p>
            </p:txBody>
          </p:sp>
          <p:sp>
            <p:nvSpPr>
              <p:cNvPr id="36894" name="Line 36"/>
              <p:cNvSpPr>
                <a:spLocks noChangeShapeType="1"/>
              </p:cNvSpPr>
              <p:nvPr/>
            </p:nvSpPr>
            <p:spPr bwMode="auto">
              <a:xfrm flipH="1">
                <a:off x="2322513" y="1909763"/>
                <a:ext cx="846137" cy="8969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95" name="Line 37"/>
              <p:cNvSpPr>
                <a:spLocks noChangeShapeType="1"/>
              </p:cNvSpPr>
              <p:nvPr/>
            </p:nvSpPr>
            <p:spPr bwMode="auto">
              <a:xfrm>
                <a:off x="3530600" y="1909763"/>
                <a:ext cx="904875" cy="8969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96" name="Line 38"/>
              <p:cNvSpPr>
                <a:spLocks noChangeShapeType="1"/>
              </p:cNvSpPr>
              <p:nvPr/>
            </p:nvSpPr>
            <p:spPr bwMode="auto">
              <a:xfrm flipH="1">
                <a:off x="1536700" y="3128963"/>
                <a:ext cx="484188" cy="704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97" name="Line 39"/>
              <p:cNvSpPr>
                <a:spLocks noChangeShapeType="1"/>
              </p:cNvSpPr>
              <p:nvPr/>
            </p:nvSpPr>
            <p:spPr bwMode="auto">
              <a:xfrm>
                <a:off x="2382838" y="3128963"/>
                <a:ext cx="542925" cy="704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98" name="Line 42"/>
              <p:cNvSpPr>
                <a:spLocks noChangeShapeType="1"/>
              </p:cNvSpPr>
              <p:nvPr/>
            </p:nvSpPr>
            <p:spPr bwMode="auto">
              <a:xfrm flipH="1">
                <a:off x="1054100" y="4219575"/>
                <a:ext cx="241300" cy="449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99" name="Line 43"/>
              <p:cNvSpPr>
                <a:spLocks noChangeShapeType="1"/>
              </p:cNvSpPr>
              <p:nvPr/>
            </p:nvSpPr>
            <p:spPr bwMode="auto">
              <a:xfrm>
                <a:off x="1676400" y="4267200"/>
                <a:ext cx="276225" cy="401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00" name="Line 44"/>
              <p:cNvSpPr>
                <a:spLocks noChangeShapeType="1"/>
              </p:cNvSpPr>
              <p:nvPr/>
            </p:nvSpPr>
            <p:spPr bwMode="auto">
              <a:xfrm flipH="1">
                <a:off x="3810000" y="4114800"/>
                <a:ext cx="241300" cy="512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01" name="Line 45"/>
              <p:cNvSpPr>
                <a:spLocks noChangeShapeType="1"/>
              </p:cNvSpPr>
              <p:nvPr/>
            </p:nvSpPr>
            <p:spPr bwMode="auto">
              <a:xfrm>
                <a:off x="4414837" y="4191000"/>
                <a:ext cx="120650" cy="449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02" name="Text Box 50"/>
              <p:cNvSpPr txBox="1">
                <a:spLocks noChangeArrowheads="1"/>
              </p:cNvSpPr>
              <p:nvPr/>
            </p:nvSpPr>
            <p:spPr bwMode="auto">
              <a:xfrm>
                <a:off x="2076450" y="2806700"/>
                <a:ext cx="3873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B</a:t>
                </a:r>
              </a:p>
            </p:txBody>
          </p:sp>
          <p:cxnSp>
            <p:nvCxnSpPr>
              <p:cNvPr id="36903" name="AutoShape 53"/>
              <p:cNvCxnSpPr>
                <a:cxnSpLocks noChangeShapeType="1"/>
                <a:endCxn id="36878" idx="3"/>
              </p:cNvCxnSpPr>
              <p:nvPr/>
            </p:nvCxnSpPr>
            <p:spPr bwMode="auto">
              <a:xfrm rot="10800000" flipV="1">
                <a:off x="3614738" y="1524000"/>
                <a:ext cx="703262" cy="263525"/>
              </a:xfrm>
              <a:prstGeom prst="curvedConnector3">
                <a:avLst>
                  <a:gd name="adj1" fmla="val 4988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6869" name="Text Box 52"/>
            <p:cNvSpPr txBox="1">
              <a:spLocks noChangeArrowheads="1"/>
            </p:cNvSpPr>
            <p:nvPr/>
          </p:nvSpPr>
          <p:spPr bwMode="auto">
            <a:xfrm>
              <a:off x="4225148" y="153189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Constantia" pitchFamily="18" charset="0"/>
                </a:rPr>
                <a:t>Root</a:t>
              </a:r>
            </a:p>
          </p:txBody>
        </p:sp>
        <p:sp>
          <p:nvSpPr>
            <p:cNvPr id="36870" name="TextBox 79"/>
            <p:cNvSpPr txBox="1">
              <a:spLocks noChangeArrowheads="1"/>
            </p:cNvSpPr>
            <p:nvPr/>
          </p:nvSpPr>
          <p:spPr bwMode="auto">
            <a:xfrm>
              <a:off x="2438400" y="5791200"/>
              <a:ext cx="609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Fig: (b  )                                                                   </a:t>
              </a:r>
            </a:p>
          </p:txBody>
        </p:sp>
        <p:sp>
          <p:nvSpPr>
            <p:cNvPr id="36871" name="Oval 24"/>
            <p:cNvSpPr>
              <a:spLocks noChangeArrowheads="1"/>
            </p:cNvSpPr>
            <p:nvPr/>
          </p:nvSpPr>
          <p:spPr bwMode="auto">
            <a:xfrm>
              <a:off x="4162425" y="4106863"/>
              <a:ext cx="482600" cy="5127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6872" name="Text Box 25"/>
            <p:cNvSpPr txBox="1">
              <a:spLocks noChangeArrowheads="1"/>
            </p:cNvSpPr>
            <p:nvPr/>
          </p:nvSpPr>
          <p:spPr bwMode="auto">
            <a:xfrm>
              <a:off x="4264025" y="4141788"/>
              <a:ext cx="3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F</a:t>
              </a:r>
            </a:p>
          </p:txBody>
        </p:sp>
        <p:sp>
          <p:nvSpPr>
            <p:cNvPr id="36873" name="Oval 26"/>
            <p:cNvSpPr>
              <a:spLocks noChangeArrowheads="1"/>
            </p:cNvSpPr>
            <p:nvPr/>
          </p:nvSpPr>
          <p:spPr bwMode="auto">
            <a:xfrm>
              <a:off x="4826000" y="4106863"/>
              <a:ext cx="484187" cy="5127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6874" name="Text Box 27"/>
            <p:cNvSpPr txBox="1">
              <a:spLocks noChangeArrowheads="1"/>
            </p:cNvSpPr>
            <p:nvPr/>
          </p:nvSpPr>
          <p:spPr bwMode="auto">
            <a:xfrm>
              <a:off x="4929187" y="4141788"/>
              <a:ext cx="346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G</a:t>
              </a:r>
            </a:p>
          </p:txBody>
        </p:sp>
        <p:sp>
          <p:nvSpPr>
            <p:cNvPr id="36875" name="Line 44"/>
            <p:cNvSpPr>
              <a:spLocks noChangeShapeType="1"/>
            </p:cNvSpPr>
            <p:nvPr/>
          </p:nvSpPr>
          <p:spPr bwMode="auto">
            <a:xfrm flipH="1">
              <a:off x="4419600" y="3581400"/>
              <a:ext cx="168275" cy="512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6" name="Line 45"/>
            <p:cNvSpPr>
              <a:spLocks noChangeShapeType="1"/>
            </p:cNvSpPr>
            <p:nvPr/>
          </p:nvSpPr>
          <p:spPr bwMode="auto">
            <a:xfrm>
              <a:off x="4953000" y="3581400"/>
              <a:ext cx="176212" cy="588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2" name="Flowchart: Sequential Access Storage 81"/>
          <p:cNvSpPr/>
          <p:nvPr/>
        </p:nvSpPr>
        <p:spPr>
          <a:xfrm>
            <a:off x="1371600" y="1066800"/>
            <a:ext cx="1828800" cy="1219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Its satisfies only 1</a:t>
            </a:r>
            <a:r>
              <a:rPr lang="en-US" baseline="30000" dirty="0"/>
              <a:t>st</a:t>
            </a:r>
            <a:r>
              <a:rPr lang="en-US" dirty="0"/>
              <a:t> condition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558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Almost Complete 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BT??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982912" y="1981200"/>
            <a:ext cx="4027488" cy="3657600"/>
            <a:chOff x="838200" y="1524000"/>
            <a:chExt cx="4027488" cy="3657600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3108325" y="1524000"/>
              <a:ext cx="482600" cy="512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209925" y="1558925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A</a:t>
              </a: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1960563" y="2743200"/>
              <a:ext cx="482600" cy="512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4375150" y="2743200"/>
              <a:ext cx="484188" cy="512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478338" y="2778125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C</a:t>
              </a:r>
            </a:p>
          </p:txBody>
        </p:sp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1235075" y="3833813"/>
              <a:ext cx="484188" cy="5143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336675" y="3868738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D</a:t>
              </a: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744788" y="3833813"/>
              <a:ext cx="484187" cy="5143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847975" y="3868738"/>
              <a:ext cx="369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E</a:t>
              </a: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863600" y="4668838"/>
              <a:ext cx="482600" cy="5127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838200" y="4703763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H</a:t>
              </a:r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1649412" y="4668838"/>
              <a:ext cx="484188" cy="5127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1695450" y="4703763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I</a:t>
              </a:r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 flipH="1">
              <a:off x="2322513" y="1909763"/>
              <a:ext cx="846137" cy="896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3530600" y="1909763"/>
              <a:ext cx="904875" cy="896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 flipH="1">
              <a:off x="1536700" y="3128963"/>
              <a:ext cx="484188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>
              <a:off x="2382838" y="3128963"/>
              <a:ext cx="5429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 flipH="1">
              <a:off x="1054100" y="4219575"/>
              <a:ext cx="241300" cy="449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1658938" y="4219575"/>
              <a:ext cx="120650" cy="449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2076450" y="28067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B</a:t>
              </a:r>
            </a:p>
          </p:txBody>
        </p:sp>
        <p:cxnSp>
          <p:nvCxnSpPr>
            <p:cNvPr id="58" name="AutoShape 53"/>
            <p:cNvCxnSpPr>
              <a:cxnSpLocks noChangeShapeType="1"/>
              <a:endCxn id="38" idx="3"/>
            </p:cNvCxnSpPr>
            <p:nvPr/>
          </p:nvCxnSpPr>
          <p:spPr bwMode="auto">
            <a:xfrm rot="10800000" flipV="1">
              <a:off x="3614738" y="1524000"/>
              <a:ext cx="703262" cy="263525"/>
            </a:xfrm>
            <a:prstGeom prst="curvedConnector3">
              <a:avLst>
                <a:gd name="adj1" fmla="val 4988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9" name="Flowchart: Sequential Access Storage 58"/>
          <p:cNvSpPr/>
          <p:nvPr/>
        </p:nvSpPr>
        <p:spPr>
          <a:xfrm>
            <a:off x="3135312" y="1066800"/>
            <a:ext cx="1828800" cy="1219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It’s not satisfies any condition</a:t>
            </a:r>
          </a:p>
        </p:txBody>
      </p:sp>
      <p:sp>
        <p:nvSpPr>
          <p:cNvPr id="60" name="TextBox 79"/>
          <p:cNvSpPr txBox="1">
            <a:spLocks noChangeArrowheads="1"/>
          </p:cNvSpPr>
          <p:nvPr/>
        </p:nvSpPr>
        <p:spPr bwMode="auto">
          <a:xfrm>
            <a:off x="1447800" y="5707577"/>
            <a:ext cx="6096000" cy="36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Fig: </a:t>
            </a:r>
            <a:r>
              <a:rPr lang="en-US" dirty="0" smtClean="0">
                <a:latin typeface="Constantia" pitchFamily="18" charset="0"/>
              </a:rPr>
              <a:t>(c)                                                                     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6175375" y="17526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Constantia" pitchFamily="18" charset="0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685800"/>
            <a:ext cx="558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Strictly Binary Tree</a:t>
            </a:r>
          </a:p>
        </p:txBody>
      </p:sp>
      <p:grpSp>
        <p:nvGrpSpPr>
          <p:cNvPr id="38914" name="Group 32"/>
          <p:cNvGrpSpPr>
            <a:grpSpLocks/>
          </p:cNvGrpSpPr>
          <p:nvPr/>
        </p:nvGrpSpPr>
        <p:grpSpPr bwMode="auto">
          <a:xfrm>
            <a:off x="3878263" y="1600200"/>
            <a:ext cx="4656137" cy="4257675"/>
            <a:chOff x="2209800" y="1600200"/>
            <a:chExt cx="4655888" cy="4256980"/>
          </a:xfrm>
        </p:grpSpPr>
        <p:sp>
          <p:nvSpPr>
            <p:cNvPr id="38917" name="Oval 3"/>
            <p:cNvSpPr>
              <a:spLocks noChangeArrowheads="1"/>
            </p:cNvSpPr>
            <p:nvPr/>
          </p:nvSpPr>
          <p:spPr bwMode="auto">
            <a:xfrm>
              <a:off x="3657600" y="1600200"/>
              <a:ext cx="611762" cy="5875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38918" name="Group 31"/>
            <p:cNvGrpSpPr>
              <a:grpSpLocks/>
            </p:cNvGrpSpPr>
            <p:nvPr/>
          </p:nvGrpSpPr>
          <p:grpSpPr bwMode="auto">
            <a:xfrm>
              <a:off x="2209800" y="1600200"/>
              <a:ext cx="4655888" cy="4256980"/>
              <a:chOff x="3937351" y="1524000"/>
              <a:chExt cx="4655888" cy="4256980"/>
            </a:xfrm>
          </p:grpSpPr>
          <p:sp>
            <p:nvSpPr>
              <p:cNvPr id="38919" name="Text Box 4"/>
              <p:cNvSpPr txBox="1">
                <a:spLocks noChangeArrowheads="1"/>
              </p:cNvSpPr>
              <p:nvPr/>
            </p:nvSpPr>
            <p:spPr bwMode="auto">
              <a:xfrm>
                <a:off x="5521091" y="1564018"/>
                <a:ext cx="51315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A</a:t>
                </a:r>
              </a:p>
            </p:txBody>
          </p:sp>
          <p:sp>
            <p:nvSpPr>
              <p:cNvPr id="38920" name="Oval 5"/>
              <p:cNvSpPr>
                <a:spLocks noChangeArrowheads="1"/>
              </p:cNvSpPr>
              <p:nvPr/>
            </p:nvSpPr>
            <p:spPr bwMode="auto">
              <a:xfrm>
                <a:off x="3937351" y="2921000"/>
                <a:ext cx="611762" cy="587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8921" name="Oval 7"/>
              <p:cNvSpPr>
                <a:spLocks noChangeArrowheads="1"/>
              </p:cNvSpPr>
              <p:nvPr/>
            </p:nvSpPr>
            <p:spPr bwMode="auto">
              <a:xfrm>
                <a:off x="6998175" y="2921000"/>
                <a:ext cx="613775" cy="587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8922" name="Text Box 8"/>
              <p:cNvSpPr txBox="1">
                <a:spLocks noChangeArrowheads="1"/>
              </p:cNvSpPr>
              <p:nvPr/>
            </p:nvSpPr>
            <p:spPr bwMode="auto">
              <a:xfrm>
                <a:off x="7128980" y="2961018"/>
                <a:ext cx="49102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C</a:t>
                </a:r>
              </a:p>
            </p:txBody>
          </p:sp>
          <p:sp>
            <p:nvSpPr>
              <p:cNvPr id="38923" name="Line 36"/>
              <p:cNvSpPr>
                <a:spLocks noChangeShapeType="1"/>
              </p:cNvSpPr>
              <p:nvPr/>
            </p:nvSpPr>
            <p:spPr bwMode="auto">
              <a:xfrm flipH="1">
                <a:off x="4396173" y="1966020"/>
                <a:ext cx="1072596" cy="10277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924" name="Line 37"/>
              <p:cNvSpPr>
                <a:spLocks noChangeShapeType="1"/>
              </p:cNvSpPr>
              <p:nvPr/>
            </p:nvSpPr>
            <p:spPr bwMode="auto">
              <a:xfrm>
                <a:off x="5927591" y="1966020"/>
                <a:ext cx="1147055" cy="10277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8925" name="Group 30"/>
              <p:cNvGrpSpPr>
                <a:grpSpLocks/>
              </p:cNvGrpSpPr>
              <p:nvPr/>
            </p:nvGrpSpPr>
            <p:grpSpPr bwMode="auto">
              <a:xfrm>
                <a:off x="5562600" y="3429000"/>
                <a:ext cx="3030639" cy="2351980"/>
                <a:chOff x="2514600" y="3363020"/>
                <a:chExt cx="3030639" cy="2351980"/>
              </a:xfrm>
            </p:grpSpPr>
            <p:sp>
              <p:nvSpPr>
                <p:cNvPr id="38928" name="Oval 9"/>
                <p:cNvSpPr>
                  <a:spLocks noChangeArrowheads="1"/>
                </p:cNvSpPr>
                <p:nvPr/>
              </p:nvSpPr>
              <p:spPr bwMode="auto">
                <a:xfrm>
                  <a:off x="3017694" y="4170661"/>
                  <a:ext cx="613775" cy="58935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389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46486" y="4210679"/>
                  <a:ext cx="51315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D</a:t>
                  </a:r>
                </a:p>
              </p:txBody>
            </p:sp>
            <p:sp>
              <p:nvSpPr>
                <p:cNvPr id="38930" name="Oval 11"/>
                <p:cNvSpPr>
                  <a:spLocks noChangeArrowheads="1"/>
                </p:cNvSpPr>
                <p:nvPr/>
              </p:nvSpPr>
              <p:spPr bwMode="auto">
                <a:xfrm>
                  <a:off x="4931465" y="4170661"/>
                  <a:ext cx="613774" cy="58935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3893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062269" y="4210679"/>
                  <a:ext cx="46888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E</a:t>
                  </a:r>
                </a:p>
              </p:txBody>
            </p:sp>
            <p:sp>
              <p:nvSpPr>
                <p:cNvPr id="38932" name="Oval 17"/>
                <p:cNvSpPr>
                  <a:spLocks noChangeArrowheads="1"/>
                </p:cNvSpPr>
                <p:nvPr/>
              </p:nvSpPr>
              <p:spPr bwMode="auto">
                <a:xfrm>
                  <a:off x="2546798" y="5127460"/>
                  <a:ext cx="611762" cy="5875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389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14600" y="5167478"/>
                  <a:ext cx="51315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 F</a:t>
                  </a:r>
                </a:p>
              </p:txBody>
            </p:sp>
            <p:sp>
              <p:nvSpPr>
                <p:cNvPr id="38934" name="Oval 19"/>
                <p:cNvSpPr>
                  <a:spLocks noChangeArrowheads="1"/>
                </p:cNvSpPr>
                <p:nvPr/>
              </p:nvSpPr>
              <p:spPr bwMode="auto">
                <a:xfrm>
                  <a:off x="3323575" y="5127460"/>
                  <a:ext cx="613775" cy="5875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3893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54380" y="5167478"/>
                  <a:ext cx="36222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G</a:t>
                  </a:r>
                </a:p>
              </p:txBody>
            </p:sp>
            <p:sp>
              <p:nvSpPr>
                <p:cNvPr id="3893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400046" y="3363020"/>
                  <a:ext cx="613775" cy="8076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37" name="Line 39"/>
                <p:cNvSpPr>
                  <a:spLocks noChangeShapeType="1"/>
                </p:cNvSpPr>
                <p:nvPr/>
              </p:nvSpPr>
              <p:spPr bwMode="auto">
                <a:xfrm>
                  <a:off x="4472643" y="3363020"/>
                  <a:ext cx="688233" cy="8076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3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788283" y="4612680"/>
                  <a:ext cx="305881" cy="514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39" name="Line 43"/>
                <p:cNvSpPr>
                  <a:spLocks noChangeShapeType="1"/>
                </p:cNvSpPr>
                <p:nvPr/>
              </p:nvSpPr>
              <p:spPr bwMode="auto">
                <a:xfrm>
                  <a:off x="3554999" y="4612680"/>
                  <a:ext cx="178801" cy="5029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8926" name="Text Box 50"/>
              <p:cNvSpPr txBox="1">
                <a:spLocks noChangeArrowheads="1"/>
              </p:cNvSpPr>
              <p:nvPr/>
            </p:nvSpPr>
            <p:spPr bwMode="auto">
              <a:xfrm>
                <a:off x="4084254" y="2993760"/>
                <a:ext cx="49102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B</a:t>
                </a:r>
              </a:p>
            </p:txBody>
          </p:sp>
          <p:cxnSp>
            <p:nvCxnSpPr>
              <p:cNvPr id="38927" name="AutoShape 53"/>
              <p:cNvCxnSpPr>
                <a:cxnSpLocks noChangeShapeType="1"/>
                <a:endCxn id="38919" idx="3"/>
              </p:cNvCxnSpPr>
              <p:nvPr/>
            </p:nvCxnSpPr>
            <p:spPr bwMode="auto">
              <a:xfrm rot="10800000" flipV="1">
                <a:off x="6034247" y="1524000"/>
                <a:ext cx="891482" cy="301956"/>
              </a:xfrm>
              <a:prstGeom prst="curvedConnector3">
                <a:avLst>
                  <a:gd name="adj1" fmla="val 4988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8915" name="TextBox 33"/>
          <p:cNvSpPr txBox="1">
            <a:spLocks noChangeArrowheads="1"/>
          </p:cNvSpPr>
          <p:nvPr/>
        </p:nvSpPr>
        <p:spPr bwMode="auto">
          <a:xfrm>
            <a:off x="6553200" y="1524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root</a:t>
            </a:r>
          </a:p>
        </p:txBody>
      </p:sp>
      <p:sp>
        <p:nvSpPr>
          <p:cNvPr id="38916" name="TextBox 34"/>
          <p:cNvSpPr txBox="1">
            <a:spLocks noChangeArrowheads="1"/>
          </p:cNvSpPr>
          <p:nvPr/>
        </p:nvSpPr>
        <p:spPr bwMode="auto">
          <a:xfrm>
            <a:off x="228600" y="1981200"/>
            <a:ext cx="2590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Strictly Binary Tree has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 x n-1 nodes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Where,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no. of leaves.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7056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57600" y="914400"/>
            <a:ext cx="41148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105400" y="2743200"/>
            <a:ext cx="4038600" cy="3733800"/>
            <a:chOff x="3216" y="1968"/>
            <a:chExt cx="2544" cy="2352"/>
          </a:xfrm>
        </p:grpSpPr>
        <p:sp>
          <p:nvSpPr>
            <p:cNvPr id="40979" name="Rectangle 31"/>
            <p:cNvSpPr>
              <a:spLocks noChangeArrowheads="1"/>
            </p:cNvSpPr>
            <p:nvPr/>
          </p:nvSpPr>
          <p:spPr bwMode="auto">
            <a:xfrm flipH="1">
              <a:off x="3216" y="1968"/>
              <a:ext cx="2544" cy="2352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80" name="Oval 34"/>
            <p:cNvSpPr>
              <a:spLocks noChangeArrowheads="1"/>
            </p:cNvSpPr>
            <p:nvPr/>
          </p:nvSpPr>
          <p:spPr bwMode="auto">
            <a:xfrm>
              <a:off x="3533" y="2405"/>
              <a:ext cx="228" cy="2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81" name="Text Box 35"/>
            <p:cNvSpPr txBox="1">
              <a:spLocks noChangeArrowheads="1"/>
            </p:cNvSpPr>
            <p:nvPr/>
          </p:nvSpPr>
          <p:spPr bwMode="auto">
            <a:xfrm>
              <a:off x="3504" y="242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A</a:t>
              </a:r>
            </a:p>
          </p:txBody>
        </p:sp>
        <p:sp>
          <p:nvSpPr>
            <p:cNvPr id="40982" name="Oval 36"/>
            <p:cNvSpPr>
              <a:spLocks noChangeArrowheads="1"/>
            </p:cNvSpPr>
            <p:nvPr/>
          </p:nvSpPr>
          <p:spPr bwMode="auto">
            <a:xfrm>
              <a:off x="3848" y="2805"/>
              <a:ext cx="229" cy="2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83" name="Text Box 37"/>
            <p:cNvSpPr txBox="1">
              <a:spLocks noChangeArrowheads="1"/>
            </p:cNvSpPr>
            <p:nvPr/>
          </p:nvSpPr>
          <p:spPr bwMode="auto">
            <a:xfrm>
              <a:off x="3840" y="282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C</a:t>
              </a:r>
            </a:p>
          </p:txBody>
        </p:sp>
        <p:sp>
          <p:nvSpPr>
            <p:cNvPr id="40984" name="Oval 40"/>
            <p:cNvSpPr>
              <a:spLocks noChangeArrowheads="1"/>
            </p:cNvSpPr>
            <p:nvPr/>
          </p:nvSpPr>
          <p:spPr bwMode="auto">
            <a:xfrm>
              <a:off x="4245" y="3139"/>
              <a:ext cx="228" cy="2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85" name="Text Box 41"/>
            <p:cNvSpPr txBox="1">
              <a:spLocks noChangeArrowheads="1"/>
            </p:cNvSpPr>
            <p:nvPr/>
          </p:nvSpPr>
          <p:spPr bwMode="auto">
            <a:xfrm>
              <a:off x="4224" y="315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G</a:t>
              </a:r>
            </a:p>
          </p:txBody>
        </p:sp>
        <p:sp>
          <p:nvSpPr>
            <p:cNvPr id="40986" name="Oval 45"/>
            <p:cNvSpPr>
              <a:spLocks noChangeArrowheads="1"/>
            </p:cNvSpPr>
            <p:nvPr/>
          </p:nvSpPr>
          <p:spPr bwMode="auto">
            <a:xfrm>
              <a:off x="4641" y="3484"/>
              <a:ext cx="229" cy="2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87" name="Text Box 46"/>
            <p:cNvSpPr txBox="1">
              <a:spLocks noChangeArrowheads="1"/>
            </p:cNvSpPr>
            <p:nvPr/>
          </p:nvSpPr>
          <p:spPr bwMode="auto">
            <a:xfrm>
              <a:off x="4656" y="350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O</a:t>
              </a:r>
            </a:p>
          </p:txBody>
        </p:sp>
        <p:sp>
          <p:nvSpPr>
            <p:cNvPr id="40988" name="Line 51"/>
            <p:cNvSpPr>
              <a:spLocks noChangeShapeType="1"/>
            </p:cNvSpPr>
            <p:nvPr/>
          </p:nvSpPr>
          <p:spPr bwMode="auto">
            <a:xfrm>
              <a:off x="3733" y="2624"/>
              <a:ext cx="18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89" name="Line 53"/>
            <p:cNvSpPr>
              <a:spLocks noChangeShapeType="1"/>
            </p:cNvSpPr>
            <p:nvPr/>
          </p:nvSpPr>
          <p:spPr bwMode="auto">
            <a:xfrm>
              <a:off x="4047" y="2966"/>
              <a:ext cx="234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90" name="Line 58"/>
            <p:cNvSpPr>
              <a:spLocks noChangeShapeType="1"/>
            </p:cNvSpPr>
            <p:nvPr/>
          </p:nvSpPr>
          <p:spPr bwMode="auto">
            <a:xfrm>
              <a:off x="4461" y="3312"/>
              <a:ext cx="216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0991" name="AutoShape 59"/>
            <p:cNvCxnSpPr>
              <a:cxnSpLocks noChangeShapeType="1"/>
              <a:endCxn id="40981" idx="3"/>
            </p:cNvCxnSpPr>
            <p:nvPr/>
          </p:nvCxnSpPr>
          <p:spPr bwMode="auto">
            <a:xfrm rot="10800000" flipV="1">
              <a:off x="3759" y="2420"/>
              <a:ext cx="332" cy="149"/>
            </a:xfrm>
            <a:prstGeom prst="curvedConnector3">
              <a:avLst>
                <a:gd name="adj1" fmla="val 4988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92" name="Text Box 61"/>
            <p:cNvSpPr txBox="1">
              <a:spLocks noChangeArrowheads="1"/>
            </p:cNvSpPr>
            <p:nvPr/>
          </p:nvSpPr>
          <p:spPr bwMode="auto">
            <a:xfrm>
              <a:off x="4023" y="2256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Root</a:t>
              </a:r>
            </a:p>
          </p:txBody>
        </p:sp>
        <p:sp>
          <p:nvSpPr>
            <p:cNvPr id="40993" name="Text Box 62"/>
            <p:cNvSpPr txBox="1">
              <a:spLocks noChangeArrowheads="1"/>
            </p:cNvSpPr>
            <p:nvPr/>
          </p:nvSpPr>
          <p:spPr bwMode="auto">
            <a:xfrm>
              <a:off x="3347" y="3840"/>
              <a:ext cx="2173" cy="294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nstantia" pitchFamily="18" charset="0"/>
                </a:rPr>
                <a:t>Right Skewed Binary Tree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33400" y="2936875"/>
            <a:ext cx="4038600" cy="3540125"/>
            <a:chOff x="3216" y="-22"/>
            <a:chExt cx="2544" cy="1942"/>
          </a:xfrm>
        </p:grpSpPr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4481" y="192"/>
              <a:ext cx="319" cy="1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4548" y="14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A</a:t>
              </a:r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3991" y="427"/>
              <a:ext cx="319" cy="1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3545" y="809"/>
              <a:ext cx="320" cy="19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613" y="76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D</a:t>
              </a:r>
            </a:p>
          </p:txBody>
        </p:sp>
        <p:sp>
          <p:nvSpPr>
            <p:cNvPr id="40969" name="Oval 11"/>
            <p:cNvSpPr>
              <a:spLocks noChangeArrowheads="1"/>
            </p:cNvSpPr>
            <p:nvPr/>
          </p:nvSpPr>
          <p:spPr bwMode="auto">
            <a:xfrm>
              <a:off x="3216" y="1131"/>
              <a:ext cx="319" cy="1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70" name="Text Box 12"/>
            <p:cNvSpPr txBox="1">
              <a:spLocks noChangeArrowheads="1"/>
            </p:cNvSpPr>
            <p:nvPr/>
          </p:nvSpPr>
          <p:spPr bwMode="auto">
            <a:xfrm>
              <a:off x="3283" y="110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H</a:t>
              </a:r>
            </a:p>
          </p:txBody>
        </p:sp>
        <p:sp>
          <p:nvSpPr>
            <p:cNvPr id="40971" name="Line 19"/>
            <p:cNvSpPr>
              <a:spLocks noChangeShapeType="1"/>
            </p:cNvSpPr>
            <p:nvPr/>
          </p:nvSpPr>
          <p:spPr bwMode="auto">
            <a:xfrm flipH="1">
              <a:off x="4273" y="341"/>
              <a:ext cx="248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2" name="Line 20"/>
            <p:cNvSpPr>
              <a:spLocks noChangeShapeType="1"/>
            </p:cNvSpPr>
            <p:nvPr/>
          </p:nvSpPr>
          <p:spPr bwMode="auto">
            <a:xfrm flipH="1">
              <a:off x="3770" y="596"/>
              <a:ext cx="30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3" name="Line 22"/>
            <p:cNvSpPr>
              <a:spLocks noChangeShapeType="1"/>
            </p:cNvSpPr>
            <p:nvPr/>
          </p:nvSpPr>
          <p:spPr bwMode="auto">
            <a:xfrm flipH="1">
              <a:off x="3426" y="958"/>
              <a:ext cx="159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4" name="Text Box 26"/>
            <p:cNvSpPr txBox="1">
              <a:spLocks noChangeArrowheads="1"/>
            </p:cNvSpPr>
            <p:nvPr/>
          </p:nvSpPr>
          <p:spPr bwMode="auto">
            <a:xfrm>
              <a:off x="4068" y="38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B</a:t>
              </a:r>
            </a:p>
          </p:txBody>
        </p:sp>
        <p:sp>
          <p:nvSpPr>
            <p:cNvPr id="40975" name="Text Box 32"/>
            <p:cNvSpPr txBox="1">
              <a:spLocks noChangeArrowheads="1"/>
            </p:cNvSpPr>
            <p:nvPr/>
          </p:nvSpPr>
          <p:spPr bwMode="auto">
            <a:xfrm>
              <a:off x="3927" y="-2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Root</a:t>
              </a:r>
            </a:p>
          </p:txBody>
        </p:sp>
        <p:sp>
          <p:nvSpPr>
            <p:cNvPr id="40976" name="Line 33"/>
            <p:cNvSpPr>
              <a:spLocks noChangeShapeType="1"/>
            </p:cNvSpPr>
            <p:nvPr/>
          </p:nvSpPr>
          <p:spPr bwMode="auto">
            <a:xfrm>
              <a:off x="4368" y="14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7" name="Rectangle 66"/>
            <p:cNvSpPr>
              <a:spLocks noChangeArrowheads="1"/>
            </p:cNvSpPr>
            <p:nvPr/>
          </p:nvSpPr>
          <p:spPr bwMode="auto">
            <a:xfrm>
              <a:off x="3216" y="0"/>
              <a:ext cx="2544" cy="1920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40978" name="Text Box 67"/>
            <p:cNvSpPr txBox="1">
              <a:spLocks noChangeArrowheads="1"/>
            </p:cNvSpPr>
            <p:nvPr/>
          </p:nvSpPr>
          <p:spPr bwMode="auto">
            <a:xfrm>
              <a:off x="3312" y="1440"/>
              <a:ext cx="2114" cy="294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nstantia" pitchFamily="18" charset="0"/>
                </a:rPr>
                <a:t>Left  Skewed Binary Tree</a:t>
              </a:r>
            </a:p>
          </p:txBody>
        </p: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558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Skewed Binary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6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Linear </a:t>
            </a:r>
            <a:r>
              <a:rPr lang="en-US" b="1" dirty="0" err="1" smtClean="0"/>
              <a:t>Vs</a:t>
            </a:r>
            <a:r>
              <a:rPr lang="en-US" b="1" dirty="0" smtClean="0"/>
              <a:t> Non Linear Data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structure is in linear fashion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Non Linear </a:t>
            </a:r>
            <a:r>
              <a:rPr lang="en-US" dirty="0"/>
              <a:t>structure is in </a:t>
            </a:r>
            <a:r>
              <a:rPr lang="en-US" dirty="0" smtClean="0"/>
              <a:t>non linear </a:t>
            </a:r>
            <a:r>
              <a:rPr lang="en-US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0343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10833" b="7778"/>
          <a:stretch>
            <a:fillRect/>
          </a:stretch>
        </p:blipFill>
        <p:spPr>
          <a:xfrm>
            <a:off x="304800" y="533400"/>
            <a:ext cx="81534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2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16322" b="5556"/>
          <a:stretch/>
        </p:blipFill>
        <p:spPr>
          <a:xfrm>
            <a:off x="0" y="1576552"/>
            <a:ext cx="9144000" cy="535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4343400"/>
            <a:ext cx="73152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Ex: Convert General Tree to Binary Tree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98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r>
              <a:rPr lang="en-US" smtClean="0"/>
              <a:t>3 Fields:</a:t>
            </a:r>
          </a:p>
          <a:p>
            <a:pPr lvl="1"/>
            <a:r>
              <a:rPr lang="en-US" smtClean="0"/>
              <a:t>Data</a:t>
            </a:r>
          </a:p>
          <a:p>
            <a:pPr lvl="1"/>
            <a:r>
              <a:rPr lang="en-US" smtClean="0"/>
              <a:t>Address of  Left Child</a:t>
            </a:r>
          </a:p>
          <a:p>
            <a:pPr lvl="1"/>
            <a:r>
              <a:rPr lang="en-US" smtClean="0"/>
              <a:t>Address of  Right Child</a:t>
            </a:r>
          </a:p>
          <a:p>
            <a:pPr lvl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tabLst>
                <a:tab pos="1025525" algn="l"/>
              </a:tabLst>
              <a:defRPr/>
            </a:pP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Linked Representation of BT</a:t>
            </a:r>
          </a:p>
        </p:txBody>
      </p:sp>
      <p:grpSp>
        <p:nvGrpSpPr>
          <p:cNvPr id="41987" name="Group 9"/>
          <p:cNvGrpSpPr>
            <a:grpSpLocks/>
          </p:cNvGrpSpPr>
          <p:nvPr/>
        </p:nvGrpSpPr>
        <p:grpSpPr bwMode="auto">
          <a:xfrm>
            <a:off x="1143000" y="3810000"/>
            <a:ext cx="3429000" cy="685800"/>
            <a:chOff x="2895600" y="3962400"/>
            <a:chExt cx="2895600" cy="533400"/>
          </a:xfrm>
        </p:grpSpPr>
        <p:sp>
          <p:nvSpPr>
            <p:cNvPr id="5" name="Rectangle 4"/>
            <p:cNvSpPr/>
            <p:nvPr/>
          </p:nvSpPr>
          <p:spPr>
            <a:xfrm>
              <a:off x="2895600" y="3962400"/>
              <a:ext cx="2895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marL="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Left               Data           Right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733448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00530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410200" y="1295400"/>
            <a:ext cx="3657600" cy="464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 node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data;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node *left;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node *right;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};</a:t>
            </a:r>
          </a:p>
        </p:txBody>
      </p:sp>
      <p:grpSp>
        <p:nvGrpSpPr>
          <p:cNvPr id="41989" name="Group 11"/>
          <p:cNvGrpSpPr>
            <a:grpSpLocks/>
          </p:cNvGrpSpPr>
          <p:nvPr/>
        </p:nvGrpSpPr>
        <p:grpSpPr bwMode="auto">
          <a:xfrm>
            <a:off x="-76200" y="5334000"/>
            <a:ext cx="3429000" cy="685800"/>
            <a:chOff x="2895600" y="3962400"/>
            <a:chExt cx="2895600" cy="533400"/>
          </a:xfrm>
        </p:grpSpPr>
        <p:sp>
          <p:nvSpPr>
            <p:cNvPr id="13" name="Rectangle 12"/>
            <p:cNvSpPr/>
            <p:nvPr/>
          </p:nvSpPr>
          <p:spPr>
            <a:xfrm>
              <a:off x="2895600" y="3962400"/>
              <a:ext cx="2895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/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/>
                <a:t>             Data               /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733448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00530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0" name="Group 15"/>
          <p:cNvGrpSpPr>
            <a:grpSpLocks/>
          </p:cNvGrpSpPr>
          <p:nvPr/>
        </p:nvGrpSpPr>
        <p:grpSpPr bwMode="auto">
          <a:xfrm>
            <a:off x="3657600" y="5334000"/>
            <a:ext cx="3429000" cy="685800"/>
            <a:chOff x="2895600" y="3962400"/>
            <a:chExt cx="2895600" cy="533400"/>
          </a:xfrm>
        </p:grpSpPr>
        <p:sp>
          <p:nvSpPr>
            <p:cNvPr id="17" name="Rectangle 16"/>
            <p:cNvSpPr/>
            <p:nvPr/>
          </p:nvSpPr>
          <p:spPr>
            <a:xfrm>
              <a:off x="2895600" y="3962400"/>
              <a:ext cx="2895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0" lvl="1"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    /0            Data              /0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733448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00530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>
            <a:off x="533400" y="4343400"/>
            <a:ext cx="838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91000" y="4419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298450"/>
            <a:ext cx="7620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class tnode</a:t>
            </a:r>
            <a:endParaRPr lang="en-US" sz="3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friend class btree;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int data;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*left;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*right;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public: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tnode (int x) //parameterized constructor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 {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data=x;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left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right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  }// </a:t>
            </a:r>
            <a:r>
              <a:rPr lang="en-US" sz="2800" b="1">
                <a:latin typeface="Times New Roman" pitchFamily="18" charset="0"/>
                <a:ea typeface="MS Mincho" pitchFamily="49" charset="-128"/>
                <a:hlinkClick r:id="rId2" action="ppaction://hlinksldjump"/>
              </a:rPr>
              <a:t>back to maketree fun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01763" y="706438"/>
            <a:ext cx="46228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class btree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tnode *root;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public:</a:t>
            </a:r>
          </a:p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btree()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{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root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void    create(int n);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void    insert( int val);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*maketree(int val);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90600" y="803275"/>
            <a:ext cx="701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tnode    *btree :: maketree (int val);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tnode  *node;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node =new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tnode(val);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return(node);</a:t>
            </a:r>
            <a:endParaRPr lang="en-US" sz="28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//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4" action="ppaction://hlinksldjump"/>
              </a:rPr>
              <a:t>Left node</a:t>
            </a:r>
            <a:endParaRPr lang="en-US" sz="28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// 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5" action="ppaction://hlinksldjump"/>
              </a:rPr>
              <a:t>Right node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82675" y="885825"/>
            <a:ext cx="5165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void  btree :: create(int n)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int i=0; val;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 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while (i&lt;n)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cout&lt;&lt; “Give value to insert:”;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cin&gt;&gt; val;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insert(val);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i++;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81000" y="209550"/>
            <a:ext cx="8458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void btree :: insert(int val)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tnode  *temp, char direction;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int  insert = 0;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if (root==NULL)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root = </a:t>
            </a:r>
            <a:r>
              <a:rPr lang="en-US" sz="2400" b="1">
                <a:latin typeface="Times New Roman" pitchFamily="18" charset="0"/>
                <a:ea typeface="MS Mincho" pitchFamily="49" charset="-128"/>
                <a:hlinkClick r:id="rId2" action="ppaction://hlinksldjump"/>
              </a:rPr>
              <a:t>maketree(val);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insert=1;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}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else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temp = root;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 do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	cout&lt;&lt; “where to insert left/right of ”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 				&lt;&lt;temp-&gt;data&lt;&lt; “:”;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	cin&gt;&gt;direction;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	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62000" y="1431925"/>
            <a:ext cx="8382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        if (direction== ‘l’)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if (temp-&gt;left != NULL)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 = temp-&gt;left;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else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 	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temp-&gt;left= 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maketree(val);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insert=1;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  	  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  	   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07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Trees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5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2317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else if (direction== ‘r’)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 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	if (temp -&gt;right !=NULL)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	temp= temp-&gt;right;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else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temp-&gt;right= 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maketree(val);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insert=1;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endParaRPr lang="en-US" sz="24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endParaRPr lang="en-US" sz="24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while(insert==0);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}// btree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 insert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end 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22250"/>
            <a:ext cx="923448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main()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btree  bt;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case 1: cout&lt;&lt; “ how many nodes in BT:”;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cin&gt;&gt;n;	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</a:t>
            </a:r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bt.create</a:t>
            </a:r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(n);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break;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case 2: cout&lt;&lt; “ Give any elements to insert:”;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cin&gt;&gt;val;	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bt.</a:t>
            </a:r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insert(val);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break;</a:t>
            </a:r>
            <a:endParaRPr lang="en-US" sz="11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3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5"/>
          <p:cNvSpPr txBox="1">
            <a:spLocks noChangeArrowheads="1"/>
          </p:cNvSpPr>
          <p:nvPr/>
        </p:nvSpPr>
        <p:spPr bwMode="auto">
          <a:xfrm>
            <a:off x="136525" y="839788"/>
            <a:ext cx="90074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Traversing –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“Visiting each and every tree node exactly once”.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In order  Traversals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Preorder  Traversals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Post order Traversals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228600" y="258763"/>
            <a:ext cx="3470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Binary Tree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-1" b="45250"/>
          <a:stretch/>
        </p:blipFill>
        <p:spPr>
          <a:xfrm>
            <a:off x="0" y="1121979"/>
            <a:ext cx="9144000" cy="3754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9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5334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3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7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4572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8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117475"/>
            <a:ext cx="8855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Preorder Traversal-/(Prefix walk)/DLR()  sequence</a:t>
            </a:r>
            <a:endParaRPr lang="en-US" sz="2400" b="1" dirty="0">
              <a:latin typeface="Constantia" pitchFamily="18" charset="0"/>
            </a:endParaRPr>
          </a:p>
          <a:p>
            <a:endParaRPr lang="en-US" sz="2400" dirty="0">
              <a:latin typeface="Constantia" pitchFamily="18" charset="0"/>
            </a:endParaRPr>
          </a:p>
          <a:p>
            <a:r>
              <a:rPr lang="en-US" sz="2400" b="1" dirty="0">
                <a:latin typeface="Constantia" pitchFamily="18" charset="0"/>
              </a:rPr>
              <a:t> </a:t>
            </a:r>
            <a:r>
              <a:rPr lang="en-US" sz="2400" b="1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  </a:t>
            </a:r>
            <a:r>
              <a:rPr lang="en-US" sz="2400" dirty="0">
                <a:latin typeface="Constantia" pitchFamily="18" charset="0"/>
              </a:rPr>
              <a:t>1 Visit the current /root and retrieve, process the element.</a:t>
            </a:r>
          </a:p>
          <a:p>
            <a:r>
              <a:rPr lang="en-US" sz="2400" dirty="0" smtClean="0">
                <a:latin typeface="Constantia" pitchFamily="18" charset="0"/>
              </a:rPr>
              <a:t>    2 Move </a:t>
            </a:r>
            <a:r>
              <a:rPr lang="en-US" sz="2400" dirty="0">
                <a:latin typeface="Constantia" pitchFamily="18" charset="0"/>
              </a:rPr>
              <a:t>left and traverse the left </a:t>
            </a:r>
            <a:r>
              <a:rPr lang="en-US" sz="2400" dirty="0" smtClean="0">
                <a:latin typeface="Constantia" pitchFamily="18" charset="0"/>
              </a:rPr>
              <a:t>sub-tree </a:t>
            </a:r>
            <a:r>
              <a:rPr lang="en-US" sz="2400" dirty="0">
                <a:latin typeface="Constantia" pitchFamily="18" charset="0"/>
              </a:rPr>
              <a:t>by </a:t>
            </a:r>
            <a:r>
              <a:rPr lang="en-US" sz="2400" dirty="0" smtClean="0">
                <a:latin typeface="Constantia" pitchFamily="18" charset="0"/>
              </a:rPr>
              <a:t>“Pre-order</a:t>
            </a:r>
            <a:r>
              <a:rPr lang="en-US" sz="2400" dirty="0">
                <a:latin typeface="Constantia" pitchFamily="18" charset="0"/>
              </a:rPr>
              <a:t>”.</a:t>
            </a:r>
          </a:p>
          <a:p>
            <a:r>
              <a:rPr lang="en-US" sz="2400" dirty="0">
                <a:latin typeface="Constantia" pitchFamily="18" charset="0"/>
              </a:rPr>
              <a:t>  </a:t>
            </a:r>
            <a:r>
              <a:rPr lang="en-US" sz="2400" dirty="0" smtClean="0">
                <a:latin typeface="Constantia" pitchFamily="18" charset="0"/>
              </a:rPr>
              <a:t>  3 </a:t>
            </a:r>
            <a:r>
              <a:rPr lang="en-US" sz="2400" dirty="0">
                <a:latin typeface="Constantia" pitchFamily="18" charset="0"/>
              </a:rPr>
              <a:t>Move to right and traverse the right </a:t>
            </a:r>
            <a:r>
              <a:rPr lang="en-US" sz="2400" dirty="0" smtClean="0">
                <a:latin typeface="Constantia" pitchFamily="18" charset="0"/>
              </a:rPr>
              <a:t>sub-tree </a:t>
            </a:r>
            <a:r>
              <a:rPr lang="en-US" sz="2400" dirty="0">
                <a:latin typeface="Constantia" pitchFamily="18" charset="0"/>
              </a:rPr>
              <a:t>by </a:t>
            </a:r>
            <a:r>
              <a:rPr lang="en-US" sz="2400" dirty="0" smtClean="0">
                <a:latin typeface="Constantia" pitchFamily="18" charset="0"/>
              </a:rPr>
              <a:t>“Pre-order</a:t>
            </a:r>
            <a:r>
              <a:rPr lang="en-US" sz="2400" dirty="0">
                <a:latin typeface="Constantia" pitchFamily="18" charset="0"/>
              </a:rPr>
              <a:t>”.</a:t>
            </a:r>
          </a:p>
          <a:p>
            <a:endParaRPr lang="en-US" sz="2400" b="1" dirty="0">
              <a:latin typeface="Constantia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5862" y="533400"/>
            <a:ext cx="8245475" cy="62478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 smtClean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void Tree :: preorder( )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{ 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preorder(root);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void Tree::preorder(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tnode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 *temp)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{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if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(temp!=NULL)</a:t>
            </a:r>
          </a:p>
          <a:p>
            <a:pPr lvl="2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{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cout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&lt;&lt;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temp-&gt;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data;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preorder(temp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Left);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preorder(temp-&gt; Right);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     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67100" y="1045243"/>
            <a:ext cx="381000" cy="990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41053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Calling function from 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smtClean="0"/>
              <a:t>Trees Examples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mtClean="0"/>
              <a:t>Unix / Windows file structure</a:t>
            </a: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0425"/>
            <a:ext cx="6096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-92075" y="117475"/>
            <a:ext cx="8855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In-</a:t>
            </a:r>
            <a:r>
              <a:rPr lang="en-US" sz="2400" b="1" dirty="0" err="1" smtClean="0">
                <a:latin typeface="Constantia" pitchFamily="18" charset="0"/>
              </a:rPr>
              <a:t>orderTraversal</a:t>
            </a:r>
            <a:r>
              <a:rPr lang="en-US" sz="2400" b="1" dirty="0" smtClean="0">
                <a:latin typeface="Constantia" pitchFamily="18" charset="0"/>
              </a:rPr>
              <a:t>/ Infix Traversal/LDR ()</a:t>
            </a:r>
            <a:endParaRPr lang="en-US" sz="2400" dirty="0">
              <a:latin typeface="Constantia" pitchFamily="18" charset="0"/>
            </a:endParaRPr>
          </a:p>
          <a:p>
            <a:endParaRPr lang="en-US" sz="2400" dirty="0">
              <a:latin typeface="Constantia" pitchFamily="18" charset="0"/>
            </a:endParaRPr>
          </a:p>
          <a:p>
            <a:pPr lvl="1"/>
            <a:r>
              <a:rPr lang="en-US" sz="2400" dirty="0" smtClean="0">
                <a:latin typeface="Constantia" pitchFamily="18" charset="0"/>
              </a:rPr>
              <a:t> 1 </a:t>
            </a:r>
            <a:r>
              <a:rPr lang="en-US" sz="2400" dirty="0">
                <a:latin typeface="Constantia" pitchFamily="18" charset="0"/>
              </a:rPr>
              <a:t>Move left and traverse the left </a:t>
            </a:r>
            <a:r>
              <a:rPr lang="en-US" sz="2400" dirty="0" err="1">
                <a:latin typeface="Constantia" pitchFamily="18" charset="0"/>
              </a:rPr>
              <a:t>subtree</a:t>
            </a:r>
            <a:r>
              <a:rPr lang="en-US" sz="2400" dirty="0">
                <a:latin typeface="Constantia" pitchFamily="18" charset="0"/>
              </a:rPr>
              <a:t> by “</a:t>
            </a:r>
            <a:r>
              <a:rPr lang="en-US" sz="2400" dirty="0" err="1">
                <a:latin typeface="Constantia" pitchFamily="18" charset="0"/>
              </a:rPr>
              <a:t>Inorder</a:t>
            </a:r>
            <a:r>
              <a:rPr lang="en-US" sz="2400" dirty="0">
                <a:latin typeface="Constantia" pitchFamily="18" charset="0"/>
              </a:rPr>
              <a:t>”.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2 </a:t>
            </a:r>
            <a:r>
              <a:rPr lang="en-US" sz="2400" dirty="0">
                <a:latin typeface="Constantia" pitchFamily="18" charset="0"/>
              </a:rPr>
              <a:t>Visit the current /root and retrieve, process the element.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3 </a:t>
            </a:r>
            <a:r>
              <a:rPr lang="en-US" sz="2400" dirty="0">
                <a:latin typeface="Constantia" pitchFamily="18" charset="0"/>
              </a:rPr>
              <a:t>Move to right and traverse the right </a:t>
            </a:r>
            <a:r>
              <a:rPr lang="en-US" sz="2400" dirty="0" err="1">
                <a:latin typeface="Constantia" pitchFamily="18" charset="0"/>
              </a:rPr>
              <a:t>subtree</a:t>
            </a:r>
            <a:r>
              <a:rPr lang="en-US" sz="2400" dirty="0">
                <a:latin typeface="Constantia" pitchFamily="18" charset="0"/>
              </a:rPr>
              <a:t> by “</a:t>
            </a:r>
            <a:r>
              <a:rPr lang="en-US" sz="2400" dirty="0" err="1">
                <a:latin typeface="Constantia" pitchFamily="18" charset="0"/>
              </a:rPr>
              <a:t>Inorder</a:t>
            </a:r>
            <a:r>
              <a:rPr lang="en-US" sz="2400" dirty="0" smtClean="0">
                <a:latin typeface="Constantia" pitchFamily="18" charset="0"/>
              </a:rPr>
              <a:t>”.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724" y="604892"/>
            <a:ext cx="8245475" cy="59093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void Tree :: 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inorder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( )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{ 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inorder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(root);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endParaRPr lang="en-US" sz="2000" dirty="0" smtClean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void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Tree::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inorder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(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tnode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*  temp)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{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if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(temp!=NULL) </a:t>
            </a:r>
          </a:p>
          <a:p>
            <a:pPr lvl="2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{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inorder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l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eft);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cout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&lt;&lt;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temp 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data;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inorder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right);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276600" y="762000"/>
            <a:ext cx="381000" cy="990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Calling function from main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-92075" y="117475"/>
            <a:ext cx="88550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Post-order Traversal/ Postfix Traversal/LRD ()</a:t>
            </a:r>
            <a:endParaRPr lang="en-US" sz="2400" dirty="0">
              <a:latin typeface="Constantia" pitchFamily="18" charset="0"/>
            </a:endParaRPr>
          </a:p>
          <a:p>
            <a:endParaRPr lang="en-US" sz="2400" dirty="0">
              <a:latin typeface="Constantia" pitchFamily="18" charset="0"/>
            </a:endParaRPr>
          </a:p>
          <a:p>
            <a:pPr lvl="1"/>
            <a:r>
              <a:rPr lang="en-US" sz="2400" dirty="0" smtClean="0">
                <a:latin typeface="Constantia" pitchFamily="18" charset="0"/>
              </a:rPr>
              <a:t> 1 </a:t>
            </a:r>
            <a:r>
              <a:rPr lang="en-US" sz="2400" dirty="0">
                <a:latin typeface="Constantia" pitchFamily="18" charset="0"/>
              </a:rPr>
              <a:t>Move left and traverse the left </a:t>
            </a:r>
            <a:r>
              <a:rPr lang="en-US" sz="2400" dirty="0" err="1">
                <a:latin typeface="Constantia" pitchFamily="18" charset="0"/>
              </a:rPr>
              <a:t>subtree</a:t>
            </a:r>
            <a:r>
              <a:rPr lang="en-US" sz="2400" dirty="0">
                <a:latin typeface="Constantia" pitchFamily="18" charset="0"/>
              </a:rPr>
              <a:t> by “</a:t>
            </a:r>
            <a:r>
              <a:rPr lang="en-US" sz="2400" dirty="0" err="1">
                <a:latin typeface="Constantia" pitchFamily="18" charset="0"/>
              </a:rPr>
              <a:t>Inorder</a:t>
            </a:r>
            <a:r>
              <a:rPr lang="en-US" sz="2400" dirty="0">
                <a:latin typeface="Constantia" pitchFamily="18" charset="0"/>
              </a:rPr>
              <a:t>”.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2 </a:t>
            </a:r>
            <a:r>
              <a:rPr lang="en-US" sz="2400" dirty="0">
                <a:latin typeface="Constantia" pitchFamily="18" charset="0"/>
              </a:rPr>
              <a:t>Visit the current /root and retrieve, process the element.</a:t>
            </a:r>
          </a:p>
          <a:p>
            <a:pPr lvl="1"/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3 </a:t>
            </a:r>
            <a:r>
              <a:rPr lang="en-US" sz="2400" dirty="0">
                <a:latin typeface="Constantia" pitchFamily="18" charset="0"/>
              </a:rPr>
              <a:t>Move to right and traverse the right </a:t>
            </a:r>
            <a:r>
              <a:rPr lang="en-US" sz="2400" dirty="0" err="1">
                <a:latin typeface="Constantia" pitchFamily="18" charset="0"/>
              </a:rPr>
              <a:t>subtree</a:t>
            </a:r>
            <a:r>
              <a:rPr lang="en-US" sz="2400" dirty="0">
                <a:latin typeface="Constantia" pitchFamily="18" charset="0"/>
              </a:rPr>
              <a:t> by “</a:t>
            </a:r>
            <a:r>
              <a:rPr lang="en-US" sz="2400" dirty="0" err="1">
                <a:latin typeface="Constantia" pitchFamily="18" charset="0"/>
              </a:rPr>
              <a:t>Inorder</a:t>
            </a:r>
            <a:r>
              <a:rPr lang="en-US" sz="2400" dirty="0" smtClean="0">
                <a:latin typeface="Constantia" pitchFamily="18" charset="0"/>
              </a:rPr>
              <a:t>”.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724" y="604892"/>
            <a:ext cx="8245475" cy="655564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endParaRPr lang="en-US" sz="2000" dirty="0" smtClean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void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Tree ::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postorder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( )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{ 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postorder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(root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);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endParaRPr lang="en-US" sz="2000" dirty="0" smtClean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void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Tree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::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postorder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(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tnode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*  temp)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{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if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(temp!=NULL) </a:t>
            </a:r>
          </a:p>
          <a:p>
            <a:pPr lvl="2"/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{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postorder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l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eft);</a:t>
            </a:r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    </a:t>
            </a:r>
            <a:r>
              <a:rPr lang="en-US" sz="2000" dirty="0" err="1" smtClean="0">
                <a:solidFill>
                  <a:srgbClr val="FFFFCC"/>
                </a:solidFill>
                <a:latin typeface="Constantia" pitchFamily="18" charset="0"/>
              </a:rPr>
              <a:t>postorder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(temp 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-&gt; </a:t>
            </a:r>
            <a:r>
              <a:rPr lang="en-US" sz="2000" dirty="0" smtClean="0">
                <a:solidFill>
                  <a:srgbClr val="FFFFCC"/>
                </a:solidFill>
                <a:latin typeface="Constantia" pitchFamily="18" charset="0"/>
              </a:rPr>
              <a:t>right);</a:t>
            </a: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    </a:t>
            </a:r>
            <a:r>
              <a:rPr lang="en-US" sz="2000" dirty="0" err="1">
                <a:solidFill>
                  <a:srgbClr val="FFFFCC"/>
                </a:solidFill>
                <a:latin typeface="Constantia" pitchFamily="18" charset="0"/>
              </a:rPr>
              <a:t>cout</a:t>
            </a:r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 &lt;&lt; temp  -&gt; data;</a:t>
            </a:r>
          </a:p>
          <a:p>
            <a:pPr lvl="2"/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pPr lvl="2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Constantia" pitchFamily="18" charset="0"/>
              </a:rPr>
              <a:t>}</a:t>
            </a: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  <a:p>
            <a:endParaRPr lang="en-US" sz="2000" dirty="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29000" y="838200"/>
            <a:ext cx="381000" cy="9906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Calling function from 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Non-Recursive Preorder Traversal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void preorder(node *root)</a:t>
            </a:r>
          </a:p>
          <a:p>
            <a:r>
              <a:rPr lang="en-US" sz="2000" b="1" dirty="0"/>
              <a:t>{</a:t>
            </a:r>
          </a:p>
          <a:p>
            <a:r>
              <a:rPr lang="en-US" sz="2000" b="1" dirty="0"/>
              <a:t>	push(root);</a:t>
            </a:r>
          </a:p>
          <a:p>
            <a:r>
              <a:rPr lang="en-US" sz="2000" b="1" dirty="0"/>
              <a:t>	while(stack not empty)</a:t>
            </a:r>
          </a:p>
          <a:p>
            <a:r>
              <a:rPr lang="en-US" sz="2000" b="1" dirty="0"/>
              <a:t>	{</a:t>
            </a:r>
          </a:p>
          <a:p>
            <a:r>
              <a:rPr lang="en-US" sz="2000" b="1" dirty="0"/>
              <a:t>	    temp=pop();</a:t>
            </a:r>
          </a:p>
          <a:p>
            <a:endParaRPr lang="en-US" sz="2000" b="1" dirty="0"/>
          </a:p>
          <a:p>
            <a:r>
              <a:rPr lang="en-US" sz="2000" b="1" dirty="0"/>
              <a:t>	    if (temp!=NULL)</a:t>
            </a:r>
          </a:p>
          <a:p>
            <a:r>
              <a:rPr lang="en-US" sz="2000" b="1" dirty="0"/>
              <a:t>	        {</a:t>
            </a:r>
          </a:p>
          <a:p>
            <a:r>
              <a:rPr lang="en-US" sz="2000" b="1" dirty="0"/>
              <a:t>	  	</a:t>
            </a:r>
            <a:r>
              <a:rPr lang="en-US" sz="2000" b="1" dirty="0" err="1"/>
              <a:t>cout</a:t>
            </a:r>
            <a:r>
              <a:rPr lang="en-US" sz="2000" b="1" dirty="0"/>
              <a:t>&lt;&lt;temp-&gt;data;</a:t>
            </a:r>
          </a:p>
          <a:p>
            <a:r>
              <a:rPr lang="en-US" sz="2000" b="1" dirty="0"/>
              <a:t>	    	push(temp-&gt;right);</a:t>
            </a:r>
          </a:p>
          <a:p>
            <a:r>
              <a:rPr lang="en-US" sz="2000" b="1" dirty="0"/>
              <a:t>		push(temp-&gt;left);</a:t>
            </a:r>
          </a:p>
          <a:p>
            <a:r>
              <a:rPr lang="en-US" sz="2000" b="1" dirty="0"/>
              <a:t>	         }//if ends</a:t>
            </a:r>
          </a:p>
          <a:p>
            <a:endParaRPr lang="en-US" sz="2000" b="1" dirty="0"/>
          </a:p>
          <a:p>
            <a:r>
              <a:rPr lang="en-US" sz="2000" b="1" dirty="0"/>
              <a:t>        	}//while end</a:t>
            </a:r>
          </a:p>
          <a:p>
            <a:r>
              <a:rPr lang="en-US" sz="2000" b="1" dirty="0"/>
              <a:t>}//fun end</a:t>
            </a:r>
          </a:p>
        </p:txBody>
      </p:sp>
    </p:spTree>
    <p:extLst>
      <p:ext uri="{BB962C8B-B14F-4D97-AF65-F5344CB8AC3E}">
        <p14:creationId xmlns:p14="http://schemas.microsoft.com/office/powerpoint/2010/main" val="193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5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36525" y="66675"/>
            <a:ext cx="90074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nstantia" pitchFamily="18" charset="0"/>
              </a:rPr>
              <a:t>Applications of  binary tree:</a:t>
            </a:r>
          </a:p>
          <a:p>
            <a:endParaRPr lang="en-US">
              <a:latin typeface="Constantia" pitchFamily="18" charset="0"/>
            </a:endParaRPr>
          </a:p>
          <a:p>
            <a:r>
              <a:rPr lang="en-US">
                <a:latin typeface="Constantia" pitchFamily="18" charset="0"/>
              </a:rPr>
              <a:t>1] Arithmetic Expression tree </a:t>
            </a:r>
          </a:p>
          <a:p>
            <a:r>
              <a:rPr lang="en-US">
                <a:latin typeface="Constantia" pitchFamily="18" charset="0"/>
              </a:rPr>
              <a:t>      </a:t>
            </a:r>
            <a:r>
              <a:rPr lang="en-US" sz="2800" b="1">
                <a:latin typeface="Constantia" pitchFamily="18" charset="0"/>
              </a:rPr>
              <a:t>N</a:t>
            </a:r>
            <a:r>
              <a:rPr lang="en-US">
                <a:latin typeface="Constantia" pitchFamily="18" charset="0"/>
              </a:rPr>
              <a:t>odes represent tokens either operand or operator.</a:t>
            </a:r>
          </a:p>
          <a:p>
            <a:r>
              <a:rPr lang="en-US">
                <a:latin typeface="Constantia" pitchFamily="18" charset="0"/>
              </a:rPr>
              <a:t>      </a:t>
            </a:r>
            <a:r>
              <a:rPr lang="en-US" sz="2800" b="1">
                <a:latin typeface="Constantia" pitchFamily="18" charset="0"/>
              </a:rPr>
              <a:t>A</a:t>
            </a:r>
            <a:r>
              <a:rPr lang="en-US">
                <a:latin typeface="Constantia" pitchFamily="18" charset="0"/>
              </a:rPr>
              <a:t>ll operands as leaf nodes</a:t>
            </a:r>
          </a:p>
          <a:p>
            <a:r>
              <a:rPr lang="en-US">
                <a:latin typeface="Constantia" pitchFamily="18" charset="0"/>
              </a:rPr>
              <a:t>      </a:t>
            </a:r>
            <a:r>
              <a:rPr lang="en-US" sz="2800" b="1">
                <a:latin typeface="Constantia" pitchFamily="18" charset="0"/>
              </a:rPr>
              <a:t>A</a:t>
            </a:r>
            <a:r>
              <a:rPr lang="en-US">
                <a:latin typeface="Constantia" pitchFamily="18" charset="0"/>
              </a:rPr>
              <a:t>ll operators as parent of its left and right expression. Here expression represent the left and right subtrees respectively.</a:t>
            </a:r>
          </a:p>
          <a:p>
            <a:r>
              <a:rPr lang="en-US">
                <a:latin typeface="Constantia" pitchFamily="18" charset="0"/>
              </a:rPr>
              <a:t>      </a:t>
            </a:r>
            <a:r>
              <a:rPr lang="en-US" sz="2800" b="1">
                <a:latin typeface="Constantia" pitchFamily="18" charset="0"/>
              </a:rPr>
              <a:t>O</a:t>
            </a:r>
            <a:r>
              <a:rPr lang="en-US">
                <a:latin typeface="Constantia" pitchFamily="18" charset="0"/>
              </a:rPr>
              <a:t>perators are stored an such manner that</a:t>
            </a:r>
          </a:p>
          <a:p>
            <a:r>
              <a:rPr lang="en-US">
                <a:latin typeface="Constantia" pitchFamily="18" charset="0"/>
              </a:rPr>
              <a:t>             Operators with higher priority hold higher level node.</a:t>
            </a:r>
          </a:p>
          <a:p>
            <a:r>
              <a:rPr lang="en-US">
                <a:latin typeface="Constantia" pitchFamily="18" charset="0"/>
              </a:rPr>
              <a:t>             The root node holds the operator with lowest priority.   </a:t>
            </a:r>
          </a:p>
          <a:p>
            <a:r>
              <a:rPr lang="en-US">
                <a:latin typeface="Constantia" pitchFamily="18" charset="0"/>
              </a:rPr>
              <a:t>      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88925" y="1447800"/>
            <a:ext cx="8550275" cy="4876800"/>
            <a:chOff x="86" y="864"/>
            <a:chExt cx="5386" cy="3072"/>
          </a:xfrm>
        </p:grpSpPr>
        <p:sp>
          <p:nvSpPr>
            <p:cNvPr id="73732" name="Text Box 4"/>
            <p:cNvSpPr txBox="1">
              <a:spLocks noChangeArrowheads="1"/>
            </p:cNvSpPr>
            <p:nvPr/>
          </p:nvSpPr>
          <p:spPr bwMode="auto">
            <a:xfrm>
              <a:off x="86" y="864"/>
              <a:ext cx="5386" cy="30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 expr1 = (a+b) * (c-d)                       expr2=a+b*c-d/2     </a:t>
              </a:r>
            </a:p>
            <a:p>
              <a:r>
                <a:rPr lang="en-US">
                  <a:latin typeface="Constantia" pitchFamily="18" charset="0"/>
                </a:rPr>
                <a:t>    Root</a:t>
              </a: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3" name="Oval 5"/>
            <p:cNvSpPr>
              <a:spLocks noChangeArrowheads="1"/>
            </p:cNvSpPr>
            <p:nvPr/>
          </p:nvSpPr>
          <p:spPr bwMode="auto">
            <a:xfrm>
              <a:off x="1200" y="134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4" name="Oval 8"/>
            <p:cNvSpPr>
              <a:spLocks noChangeArrowheads="1"/>
            </p:cNvSpPr>
            <p:nvPr/>
          </p:nvSpPr>
          <p:spPr bwMode="auto">
            <a:xfrm>
              <a:off x="672" y="182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5" name="Oval 9"/>
            <p:cNvSpPr>
              <a:spLocks noChangeArrowheads="1"/>
            </p:cNvSpPr>
            <p:nvPr/>
          </p:nvSpPr>
          <p:spPr bwMode="auto">
            <a:xfrm>
              <a:off x="1776" y="182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6" name="Oval 10"/>
            <p:cNvSpPr>
              <a:spLocks noChangeArrowheads="1"/>
            </p:cNvSpPr>
            <p:nvPr/>
          </p:nvSpPr>
          <p:spPr bwMode="auto">
            <a:xfrm>
              <a:off x="240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1008" y="240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8" name="Oval 12"/>
            <p:cNvSpPr>
              <a:spLocks noChangeArrowheads="1"/>
            </p:cNvSpPr>
            <p:nvPr/>
          </p:nvSpPr>
          <p:spPr bwMode="auto">
            <a:xfrm>
              <a:off x="1488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39" name="Oval 13"/>
            <p:cNvSpPr>
              <a:spLocks noChangeArrowheads="1"/>
            </p:cNvSpPr>
            <p:nvPr/>
          </p:nvSpPr>
          <p:spPr bwMode="auto">
            <a:xfrm>
              <a:off x="2112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40" name="Line 14"/>
            <p:cNvSpPr>
              <a:spLocks noChangeShapeType="1"/>
            </p:cNvSpPr>
            <p:nvPr/>
          </p:nvSpPr>
          <p:spPr bwMode="auto">
            <a:xfrm flipH="1">
              <a:off x="864" y="153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1" name="Line 15"/>
            <p:cNvSpPr>
              <a:spLocks noChangeShapeType="1"/>
            </p:cNvSpPr>
            <p:nvPr/>
          </p:nvSpPr>
          <p:spPr bwMode="auto">
            <a:xfrm flipH="1">
              <a:off x="432" y="201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2" name="Line 16"/>
            <p:cNvSpPr>
              <a:spLocks noChangeShapeType="1"/>
            </p:cNvSpPr>
            <p:nvPr/>
          </p:nvSpPr>
          <p:spPr bwMode="auto">
            <a:xfrm>
              <a:off x="1488" y="153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3" name="Line 17"/>
            <p:cNvSpPr>
              <a:spLocks noChangeShapeType="1"/>
            </p:cNvSpPr>
            <p:nvPr/>
          </p:nvSpPr>
          <p:spPr bwMode="auto">
            <a:xfrm flipH="1">
              <a:off x="1632" y="201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4" name="Line 18"/>
            <p:cNvSpPr>
              <a:spLocks noChangeShapeType="1"/>
            </p:cNvSpPr>
            <p:nvPr/>
          </p:nvSpPr>
          <p:spPr bwMode="auto">
            <a:xfrm>
              <a:off x="2016" y="201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5" name="Line 19"/>
            <p:cNvSpPr>
              <a:spLocks noChangeShapeType="1"/>
            </p:cNvSpPr>
            <p:nvPr/>
          </p:nvSpPr>
          <p:spPr bwMode="auto">
            <a:xfrm>
              <a:off x="912" y="201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6" name="Text Box 20"/>
            <p:cNvSpPr txBox="1">
              <a:spLocks noChangeArrowheads="1"/>
            </p:cNvSpPr>
            <p:nvPr/>
          </p:nvSpPr>
          <p:spPr bwMode="auto">
            <a:xfrm>
              <a:off x="1248" y="13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*</a:t>
              </a:r>
            </a:p>
          </p:txBody>
        </p:sp>
        <p:sp>
          <p:nvSpPr>
            <p:cNvPr id="73747" name="Text Box 21"/>
            <p:cNvSpPr txBox="1">
              <a:spLocks noChangeArrowheads="1"/>
            </p:cNvSpPr>
            <p:nvPr/>
          </p:nvSpPr>
          <p:spPr bwMode="auto">
            <a:xfrm>
              <a:off x="720" y="1824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+</a:t>
              </a:r>
            </a:p>
          </p:txBody>
        </p:sp>
        <p:sp>
          <p:nvSpPr>
            <p:cNvPr id="73748" name="Text Box 22"/>
            <p:cNvSpPr txBox="1">
              <a:spLocks noChangeArrowheads="1"/>
            </p:cNvSpPr>
            <p:nvPr/>
          </p:nvSpPr>
          <p:spPr bwMode="auto">
            <a:xfrm>
              <a:off x="1836" y="177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-</a:t>
              </a:r>
            </a:p>
          </p:txBody>
        </p:sp>
        <p:sp>
          <p:nvSpPr>
            <p:cNvPr id="73749" name="Text Box 23"/>
            <p:cNvSpPr txBox="1">
              <a:spLocks noChangeArrowheads="1"/>
            </p:cNvSpPr>
            <p:nvPr/>
          </p:nvSpPr>
          <p:spPr bwMode="auto">
            <a:xfrm>
              <a:off x="288" y="230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a</a:t>
              </a:r>
            </a:p>
          </p:txBody>
        </p:sp>
        <p:sp>
          <p:nvSpPr>
            <p:cNvPr id="73750" name="Text Box 24"/>
            <p:cNvSpPr txBox="1">
              <a:spLocks noChangeArrowheads="1"/>
            </p:cNvSpPr>
            <p:nvPr/>
          </p:nvSpPr>
          <p:spPr bwMode="auto">
            <a:xfrm>
              <a:off x="1056" y="24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b</a:t>
              </a:r>
            </a:p>
          </p:txBody>
        </p:sp>
        <p:sp>
          <p:nvSpPr>
            <p:cNvPr id="73751" name="Text Box 25"/>
            <p:cNvSpPr txBox="1">
              <a:spLocks noChangeArrowheads="1"/>
            </p:cNvSpPr>
            <p:nvPr/>
          </p:nvSpPr>
          <p:spPr bwMode="auto">
            <a:xfrm>
              <a:off x="1516" y="230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c</a:t>
              </a:r>
            </a:p>
          </p:txBody>
        </p:sp>
        <p:sp>
          <p:nvSpPr>
            <p:cNvPr id="73752" name="Text Box 26"/>
            <p:cNvSpPr txBox="1">
              <a:spLocks noChangeArrowheads="1"/>
            </p:cNvSpPr>
            <p:nvPr/>
          </p:nvSpPr>
          <p:spPr bwMode="auto">
            <a:xfrm>
              <a:off x="2160" y="235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d</a:t>
              </a:r>
            </a:p>
          </p:txBody>
        </p:sp>
        <p:sp>
          <p:nvSpPr>
            <p:cNvPr id="73753" name="Oval 28"/>
            <p:cNvSpPr>
              <a:spLocks noChangeArrowheads="1"/>
            </p:cNvSpPr>
            <p:nvPr/>
          </p:nvSpPr>
          <p:spPr bwMode="auto">
            <a:xfrm>
              <a:off x="3216" y="153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4" name="Oval 29"/>
            <p:cNvSpPr>
              <a:spLocks noChangeArrowheads="1"/>
            </p:cNvSpPr>
            <p:nvPr/>
          </p:nvSpPr>
          <p:spPr bwMode="auto">
            <a:xfrm>
              <a:off x="3648" y="201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5" name="Oval 30"/>
            <p:cNvSpPr>
              <a:spLocks noChangeArrowheads="1"/>
            </p:cNvSpPr>
            <p:nvPr/>
          </p:nvSpPr>
          <p:spPr bwMode="auto">
            <a:xfrm>
              <a:off x="2736" y="201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6" name="Oval 31"/>
            <p:cNvSpPr>
              <a:spLocks noChangeArrowheads="1"/>
            </p:cNvSpPr>
            <p:nvPr/>
          </p:nvSpPr>
          <p:spPr bwMode="auto">
            <a:xfrm>
              <a:off x="3744" y="11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7" name="Oval 32"/>
            <p:cNvSpPr>
              <a:spLocks noChangeArrowheads="1"/>
            </p:cNvSpPr>
            <p:nvPr/>
          </p:nvSpPr>
          <p:spPr bwMode="auto">
            <a:xfrm>
              <a:off x="4224" y="158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8" name="Oval 33"/>
            <p:cNvSpPr>
              <a:spLocks noChangeArrowheads="1"/>
            </p:cNvSpPr>
            <p:nvPr/>
          </p:nvSpPr>
          <p:spPr bwMode="auto">
            <a:xfrm>
              <a:off x="3264" y="249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59" name="Oval 34"/>
            <p:cNvSpPr>
              <a:spLocks noChangeArrowheads="1"/>
            </p:cNvSpPr>
            <p:nvPr/>
          </p:nvSpPr>
          <p:spPr bwMode="auto">
            <a:xfrm>
              <a:off x="3888" y="249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60" name="Oval 35"/>
            <p:cNvSpPr>
              <a:spLocks noChangeArrowheads="1"/>
            </p:cNvSpPr>
            <p:nvPr/>
          </p:nvSpPr>
          <p:spPr bwMode="auto">
            <a:xfrm>
              <a:off x="4608" y="201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61" name="Line 36"/>
            <p:cNvSpPr>
              <a:spLocks noChangeShapeType="1"/>
            </p:cNvSpPr>
            <p:nvPr/>
          </p:nvSpPr>
          <p:spPr bwMode="auto">
            <a:xfrm>
              <a:off x="2496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62" name="Oval 38"/>
            <p:cNvSpPr>
              <a:spLocks noChangeArrowheads="1"/>
            </p:cNvSpPr>
            <p:nvPr/>
          </p:nvSpPr>
          <p:spPr bwMode="auto">
            <a:xfrm>
              <a:off x="4080" y="201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3763" name="Text Box 40"/>
            <p:cNvSpPr txBox="1">
              <a:spLocks noChangeArrowheads="1"/>
            </p:cNvSpPr>
            <p:nvPr/>
          </p:nvSpPr>
          <p:spPr bwMode="auto">
            <a:xfrm>
              <a:off x="3792" y="110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-</a:t>
              </a:r>
            </a:p>
          </p:txBody>
        </p:sp>
        <p:sp>
          <p:nvSpPr>
            <p:cNvPr id="73764" name="Text Box 41"/>
            <p:cNvSpPr txBox="1">
              <a:spLocks noChangeArrowheads="1"/>
            </p:cNvSpPr>
            <p:nvPr/>
          </p:nvSpPr>
          <p:spPr bwMode="auto">
            <a:xfrm>
              <a:off x="3264" y="148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+</a:t>
              </a:r>
            </a:p>
          </p:txBody>
        </p:sp>
        <p:sp>
          <p:nvSpPr>
            <p:cNvPr id="73765" name="Text Box 42"/>
            <p:cNvSpPr txBox="1">
              <a:spLocks noChangeArrowheads="1"/>
            </p:cNvSpPr>
            <p:nvPr/>
          </p:nvSpPr>
          <p:spPr bwMode="auto">
            <a:xfrm>
              <a:off x="4272" y="153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/</a:t>
              </a:r>
            </a:p>
          </p:txBody>
        </p:sp>
        <p:sp>
          <p:nvSpPr>
            <p:cNvPr id="73766" name="Text Box 43"/>
            <p:cNvSpPr txBox="1">
              <a:spLocks noChangeArrowheads="1"/>
            </p:cNvSpPr>
            <p:nvPr/>
          </p:nvSpPr>
          <p:spPr bwMode="auto">
            <a:xfrm>
              <a:off x="2784" y="196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a</a:t>
              </a:r>
            </a:p>
          </p:txBody>
        </p:sp>
        <p:sp>
          <p:nvSpPr>
            <p:cNvPr id="73767" name="Text Box 44"/>
            <p:cNvSpPr txBox="1">
              <a:spLocks noChangeArrowheads="1"/>
            </p:cNvSpPr>
            <p:nvPr/>
          </p:nvSpPr>
          <p:spPr bwMode="auto">
            <a:xfrm>
              <a:off x="3696" y="20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*</a:t>
              </a:r>
            </a:p>
          </p:txBody>
        </p:sp>
        <p:sp>
          <p:nvSpPr>
            <p:cNvPr id="73768" name="Text Box 45"/>
            <p:cNvSpPr txBox="1">
              <a:spLocks noChangeArrowheads="1"/>
            </p:cNvSpPr>
            <p:nvPr/>
          </p:nvSpPr>
          <p:spPr bwMode="auto">
            <a:xfrm>
              <a:off x="4656" y="19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2</a:t>
              </a:r>
            </a:p>
          </p:txBody>
        </p:sp>
        <p:sp>
          <p:nvSpPr>
            <p:cNvPr id="73769" name="Text Box 47"/>
            <p:cNvSpPr txBox="1">
              <a:spLocks noChangeArrowheads="1"/>
            </p:cNvSpPr>
            <p:nvPr/>
          </p:nvSpPr>
          <p:spPr bwMode="auto">
            <a:xfrm>
              <a:off x="4108" y="19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d</a:t>
              </a:r>
            </a:p>
          </p:txBody>
        </p:sp>
        <p:sp>
          <p:nvSpPr>
            <p:cNvPr id="73770" name="Text Box 48"/>
            <p:cNvSpPr txBox="1">
              <a:spLocks noChangeArrowheads="1"/>
            </p:cNvSpPr>
            <p:nvPr/>
          </p:nvSpPr>
          <p:spPr bwMode="auto">
            <a:xfrm>
              <a:off x="3324" y="24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b</a:t>
              </a:r>
            </a:p>
          </p:txBody>
        </p:sp>
        <p:sp>
          <p:nvSpPr>
            <p:cNvPr id="73771" name="Text Box 49"/>
            <p:cNvSpPr txBox="1">
              <a:spLocks noChangeArrowheads="1"/>
            </p:cNvSpPr>
            <p:nvPr/>
          </p:nvSpPr>
          <p:spPr bwMode="auto">
            <a:xfrm>
              <a:off x="3948" y="244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c</a:t>
              </a:r>
            </a:p>
          </p:txBody>
        </p:sp>
        <p:sp>
          <p:nvSpPr>
            <p:cNvPr id="73772" name="Line 50"/>
            <p:cNvSpPr>
              <a:spLocks noChangeShapeType="1"/>
            </p:cNvSpPr>
            <p:nvPr/>
          </p:nvSpPr>
          <p:spPr bwMode="auto">
            <a:xfrm flipH="1">
              <a:off x="3456" y="134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3" name="Line 51"/>
            <p:cNvSpPr>
              <a:spLocks noChangeShapeType="1"/>
            </p:cNvSpPr>
            <p:nvPr/>
          </p:nvSpPr>
          <p:spPr bwMode="auto">
            <a:xfrm>
              <a:off x="4032" y="134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4" name="Line 52"/>
            <p:cNvSpPr>
              <a:spLocks noChangeShapeType="1"/>
            </p:cNvSpPr>
            <p:nvPr/>
          </p:nvSpPr>
          <p:spPr bwMode="auto">
            <a:xfrm flipH="1">
              <a:off x="2928" y="172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5" name="Line 53"/>
            <p:cNvSpPr>
              <a:spLocks noChangeShapeType="1"/>
            </p:cNvSpPr>
            <p:nvPr/>
          </p:nvSpPr>
          <p:spPr bwMode="auto">
            <a:xfrm>
              <a:off x="3456" y="172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6" name="Line 54"/>
            <p:cNvSpPr>
              <a:spLocks noChangeShapeType="1"/>
            </p:cNvSpPr>
            <p:nvPr/>
          </p:nvSpPr>
          <p:spPr bwMode="auto">
            <a:xfrm flipH="1">
              <a:off x="4224" y="182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7" name="Line 55"/>
            <p:cNvSpPr>
              <a:spLocks noChangeShapeType="1"/>
            </p:cNvSpPr>
            <p:nvPr/>
          </p:nvSpPr>
          <p:spPr bwMode="auto">
            <a:xfrm>
              <a:off x="4512" y="17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8" name="Line 56"/>
            <p:cNvSpPr>
              <a:spLocks noChangeShapeType="1"/>
            </p:cNvSpPr>
            <p:nvPr/>
          </p:nvSpPr>
          <p:spPr bwMode="auto">
            <a:xfrm flipH="1">
              <a:off x="345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79" name="Line 58"/>
            <p:cNvSpPr>
              <a:spLocks noChangeShapeType="1"/>
            </p:cNvSpPr>
            <p:nvPr/>
          </p:nvSpPr>
          <p:spPr bwMode="auto">
            <a:xfrm>
              <a:off x="3888" y="220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80" name="Line 59"/>
            <p:cNvSpPr>
              <a:spLocks noChangeShapeType="1"/>
            </p:cNvSpPr>
            <p:nvPr/>
          </p:nvSpPr>
          <p:spPr bwMode="auto">
            <a:xfrm>
              <a:off x="720" y="124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81" name="Text Box 60"/>
            <p:cNvSpPr txBox="1">
              <a:spLocks noChangeArrowheads="1"/>
            </p:cNvSpPr>
            <p:nvPr/>
          </p:nvSpPr>
          <p:spPr bwMode="auto">
            <a:xfrm>
              <a:off x="4375" y="105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root</a:t>
              </a:r>
            </a:p>
          </p:txBody>
        </p:sp>
        <p:sp>
          <p:nvSpPr>
            <p:cNvPr id="73782" name="Line 61"/>
            <p:cNvSpPr>
              <a:spLocks noChangeShapeType="1"/>
            </p:cNvSpPr>
            <p:nvPr/>
          </p:nvSpPr>
          <p:spPr bwMode="auto">
            <a:xfrm flipH="1">
              <a:off x="3984" y="115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76200" y="1371600"/>
            <a:ext cx="1752600" cy="17526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Infix expression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1143000"/>
            <a:ext cx="2667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8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76200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2725" y="142875"/>
            <a:ext cx="89312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onstantia" pitchFamily="18" charset="0"/>
              </a:rPr>
              <a:t>2 ]Binary Search Tree :</a:t>
            </a:r>
            <a:endParaRPr lang="en-US" dirty="0">
              <a:latin typeface="Constantia" pitchFamily="18" charset="0"/>
            </a:endParaRPr>
          </a:p>
          <a:p>
            <a:r>
              <a:rPr lang="en-US" dirty="0">
                <a:latin typeface="Constantia" pitchFamily="18" charset="0"/>
              </a:rPr>
              <a:t>      </a:t>
            </a:r>
          </a:p>
          <a:p>
            <a:r>
              <a:rPr lang="en-US" dirty="0">
                <a:latin typeface="Constantia" pitchFamily="18" charset="0"/>
              </a:rPr>
              <a:t>This is another application. The binary tree is further ruled by the </a:t>
            </a:r>
          </a:p>
          <a:p>
            <a:r>
              <a:rPr lang="en-US" dirty="0">
                <a:latin typeface="Constantia" pitchFamily="18" charset="0"/>
              </a:rPr>
              <a:t>additional property that makes it a search tree.</a:t>
            </a:r>
          </a:p>
          <a:p>
            <a:r>
              <a:rPr lang="en-US" dirty="0">
                <a:latin typeface="Constantia" pitchFamily="18" charset="0"/>
              </a:rPr>
              <a:t> </a:t>
            </a:r>
          </a:p>
          <a:p>
            <a:r>
              <a:rPr lang="en-US" dirty="0">
                <a:latin typeface="Constantia" pitchFamily="18" charset="0"/>
              </a:rPr>
              <a:t>    All elements in </a:t>
            </a:r>
            <a:r>
              <a:rPr lang="en-US" b="1" i="1" dirty="0" err="1">
                <a:latin typeface="Constantia" pitchFamily="18" charset="0"/>
              </a:rPr>
              <a:t>bst</a:t>
            </a:r>
            <a:r>
              <a:rPr lang="en-US" b="1" i="1" dirty="0">
                <a:latin typeface="Constantia" pitchFamily="18" charset="0"/>
              </a:rPr>
              <a:t>  </a:t>
            </a:r>
            <a:r>
              <a:rPr lang="en-US" dirty="0">
                <a:latin typeface="Constantia" pitchFamily="18" charset="0"/>
              </a:rPr>
              <a:t>are stored in such a manner that</a:t>
            </a:r>
          </a:p>
          <a:p>
            <a:r>
              <a:rPr lang="en-US" dirty="0">
                <a:latin typeface="Constantia" pitchFamily="18" charset="0"/>
              </a:rPr>
              <a:t>   </a:t>
            </a:r>
          </a:p>
          <a:p>
            <a:r>
              <a:rPr lang="en-US" dirty="0">
                <a:latin typeface="Constantia" pitchFamily="18" charset="0"/>
              </a:rPr>
              <a:t>  </a:t>
            </a:r>
            <a:r>
              <a:rPr lang="en-US" sz="2800" b="1" dirty="0">
                <a:latin typeface="Constantia" pitchFamily="18" charset="0"/>
              </a:rPr>
              <a:t>L</a:t>
            </a:r>
            <a:r>
              <a:rPr lang="en-US" dirty="0">
                <a:latin typeface="Constantia" pitchFamily="18" charset="0"/>
              </a:rPr>
              <a:t>eft </a:t>
            </a:r>
            <a:r>
              <a:rPr lang="en-US" dirty="0" err="1">
                <a:latin typeface="Constantia" pitchFamily="18" charset="0"/>
              </a:rPr>
              <a:t>subtree</a:t>
            </a:r>
            <a:r>
              <a:rPr lang="en-US" dirty="0">
                <a:latin typeface="Constantia" pitchFamily="18" charset="0"/>
              </a:rPr>
              <a:t> holds values less than root element value.</a:t>
            </a:r>
          </a:p>
          <a:p>
            <a:r>
              <a:rPr lang="en-US" dirty="0">
                <a:latin typeface="Constantia" pitchFamily="18" charset="0"/>
              </a:rPr>
              <a:t>  </a:t>
            </a:r>
            <a:r>
              <a:rPr lang="en-US" sz="2800" b="1" dirty="0">
                <a:latin typeface="Constantia" pitchFamily="18" charset="0"/>
              </a:rPr>
              <a:t>R</a:t>
            </a:r>
            <a:r>
              <a:rPr lang="en-US" dirty="0">
                <a:latin typeface="Constantia" pitchFamily="18" charset="0"/>
              </a:rPr>
              <a:t>ight </a:t>
            </a:r>
            <a:r>
              <a:rPr lang="en-US" dirty="0" err="1">
                <a:latin typeface="Constantia" pitchFamily="18" charset="0"/>
              </a:rPr>
              <a:t>subtree</a:t>
            </a:r>
            <a:r>
              <a:rPr lang="en-US" dirty="0">
                <a:latin typeface="Constantia" pitchFamily="18" charset="0"/>
              </a:rPr>
              <a:t> holds values greater than root element.</a:t>
            </a:r>
          </a:p>
          <a:p>
            <a:r>
              <a:rPr lang="en-US" dirty="0">
                <a:latin typeface="Constantia" pitchFamily="18" charset="0"/>
              </a:rPr>
              <a:t>  </a:t>
            </a:r>
            <a:r>
              <a:rPr lang="en-US" sz="2800" b="1" dirty="0">
                <a:latin typeface="Constantia" pitchFamily="18" charset="0"/>
              </a:rPr>
              <a:t>A</a:t>
            </a:r>
            <a:r>
              <a:rPr lang="en-US" dirty="0">
                <a:latin typeface="Constantia" pitchFamily="18" charset="0"/>
              </a:rPr>
              <a:t>nd left and right </a:t>
            </a:r>
            <a:r>
              <a:rPr lang="en-US" dirty="0" err="1">
                <a:latin typeface="Constantia" pitchFamily="18" charset="0"/>
              </a:rPr>
              <a:t>subtrees</a:t>
            </a:r>
            <a:r>
              <a:rPr lang="en-US" dirty="0">
                <a:latin typeface="Constantia" pitchFamily="18" charset="0"/>
              </a:rPr>
              <a:t> are recursively Binary Search Tree</a:t>
            </a:r>
            <a:r>
              <a:rPr lang="en-US" sz="2800" b="1" dirty="0">
                <a:latin typeface="Constantia" pitchFamily="18" charset="0"/>
              </a:rPr>
              <a:t>     </a:t>
            </a:r>
          </a:p>
        </p:txBody>
      </p:sp>
      <p:grpSp>
        <p:nvGrpSpPr>
          <p:cNvPr id="74801" name="Group 49"/>
          <p:cNvGrpSpPr>
            <a:grpSpLocks/>
          </p:cNvGrpSpPr>
          <p:nvPr/>
        </p:nvGrpSpPr>
        <p:grpSpPr bwMode="auto">
          <a:xfrm>
            <a:off x="1524000" y="2992438"/>
            <a:ext cx="5562600" cy="3713163"/>
            <a:chOff x="672" y="1885"/>
            <a:chExt cx="3504" cy="2339"/>
          </a:xfrm>
        </p:grpSpPr>
        <p:sp>
          <p:nvSpPr>
            <p:cNvPr id="74755" name="Oval 3"/>
            <p:cNvSpPr>
              <a:spLocks noChangeArrowheads="1"/>
            </p:cNvSpPr>
            <p:nvPr/>
          </p:nvSpPr>
          <p:spPr bwMode="auto">
            <a:xfrm>
              <a:off x="2192" y="1885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2232" y="1929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nstantia" pitchFamily="18" charset="0"/>
                </a:rPr>
                <a:t>70</a:t>
              </a:r>
            </a:p>
          </p:txBody>
        </p:sp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1379" y="2688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2900" y="2688"/>
              <a:ext cx="305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880" y="2710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92</a:t>
              </a:r>
            </a:p>
          </p:txBody>
        </p: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922" y="3375"/>
              <a:ext cx="305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912" y="3397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32</a:t>
              </a:r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auto">
            <a:xfrm>
              <a:off x="1873" y="3375"/>
              <a:ext cx="305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1872" y="339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60</a:t>
              </a:r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auto">
            <a:xfrm>
              <a:off x="2558" y="3375"/>
              <a:ext cx="304" cy="3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2544" y="3397"/>
              <a:ext cx="2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78</a:t>
              </a:r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3547" y="3335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3552" y="3357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97</a:t>
              </a:r>
            </a:p>
          </p:txBody>
        </p:sp>
        <p:sp>
          <p:nvSpPr>
            <p:cNvPr id="74768" name="Oval 16"/>
            <p:cNvSpPr>
              <a:spLocks noChangeArrowheads="1"/>
            </p:cNvSpPr>
            <p:nvPr/>
          </p:nvSpPr>
          <p:spPr bwMode="auto">
            <a:xfrm>
              <a:off x="688" y="3901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672" y="3923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20</a:t>
              </a:r>
            </a:p>
          </p:txBody>
        </p:sp>
        <p:sp>
          <p:nvSpPr>
            <p:cNvPr id="74770" name="Oval 18"/>
            <p:cNvSpPr>
              <a:spLocks noChangeArrowheads="1"/>
            </p:cNvSpPr>
            <p:nvPr/>
          </p:nvSpPr>
          <p:spPr bwMode="auto">
            <a:xfrm>
              <a:off x="1074" y="3901"/>
              <a:ext cx="305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1056" y="3923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45</a:t>
              </a:r>
            </a:p>
          </p:txBody>
        </p:sp>
        <p:sp>
          <p:nvSpPr>
            <p:cNvPr id="74772" name="Oval 20"/>
            <p:cNvSpPr>
              <a:spLocks noChangeArrowheads="1"/>
            </p:cNvSpPr>
            <p:nvPr/>
          </p:nvSpPr>
          <p:spPr bwMode="auto">
            <a:xfrm>
              <a:off x="1607" y="3901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584" y="3923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55</a:t>
              </a:r>
            </a:p>
          </p:txBody>
        </p:sp>
        <p:sp>
          <p:nvSpPr>
            <p:cNvPr id="74774" name="Oval 22"/>
            <p:cNvSpPr>
              <a:spLocks noChangeArrowheads="1"/>
            </p:cNvSpPr>
            <p:nvPr/>
          </p:nvSpPr>
          <p:spPr bwMode="auto">
            <a:xfrm>
              <a:off x="2025" y="3901"/>
              <a:ext cx="305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auto">
            <a:xfrm>
              <a:off x="2016" y="3923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68</a:t>
              </a:r>
            </a:p>
          </p:txBody>
        </p:sp>
        <p:sp>
          <p:nvSpPr>
            <p:cNvPr id="74776" name="Oval 24"/>
            <p:cNvSpPr>
              <a:spLocks noChangeArrowheads="1"/>
            </p:cNvSpPr>
            <p:nvPr/>
          </p:nvSpPr>
          <p:spPr bwMode="auto">
            <a:xfrm>
              <a:off x="2368" y="3901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auto">
            <a:xfrm>
              <a:off x="2352" y="3923"/>
              <a:ext cx="2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75</a:t>
              </a:r>
            </a:p>
          </p:txBody>
        </p:sp>
        <p:sp>
          <p:nvSpPr>
            <p:cNvPr id="74778" name="Oval 26"/>
            <p:cNvSpPr>
              <a:spLocks noChangeArrowheads="1"/>
            </p:cNvSpPr>
            <p:nvPr/>
          </p:nvSpPr>
          <p:spPr bwMode="auto">
            <a:xfrm>
              <a:off x="3872" y="3901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auto">
            <a:xfrm>
              <a:off x="3888" y="3923"/>
              <a:ext cx="2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99</a:t>
              </a:r>
            </a:p>
          </p:txBody>
        </p:sp>
        <p:sp>
          <p:nvSpPr>
            <p:cNvPr id="74780" name="Oval 28"/>
            <p:cNvSpPr>
              <a:spLocks noChangeArrowheads="1"/>
            </p:cNvSpPr>
            <p:nvPr/>
          </p:nvSpPr>
          <p:spPr bwMode="auto">
            <a:xfrm>
              <a:off x="3319" y="3901"/>
              <a:ext cx="304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312" y="3923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94</a:t>
              </a:r>
            </a:p>
          </p:txBody>
        </p:sp>
        <p:sp>
          <p:nvSpPr>
            <p:cNvPr id="74782" name="Oval 30"/>
            <p:cNvSpPr>
              <a:spLocks noChangeArrowheads="1"/>
            </p:cNvSpPr>
            <p:nvPr/>
          </p:nvSpPr>
          <p:spPr bwMode="auto">
            <a:xfrm>
              <a:off x="2748" y="3901"/>
              <a:ext cx="305" cy="3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2736" y="3923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80</a:t>
              </a:r>
            </a:p>
          </p:txBody>
        </p:sp>
        <p:sp>
          <p:nvSpPr>
            <p:cNvPr id="74784" name="Line 32"/>
            <p:cNvSpPr>
              <a:spLocks noChangeShapeType="1"/>
            </p:cNvSpPr>
            <p:nvPr/>
          </p:nvSpPr>
          <p:spPr bwMode="auto">
            <a:xfrm flipH="1">
              <a:off x="1607" y="2160"/>
              <a:ext cx="533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2448" y="2160"/>
              <a:ext cx="49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 flipH="1">
              <a:off x="1112" y="2931"/>
              <a:ext cx="305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87" name="Line 35"/>
            <p:cNvSpPr>
              <a:spLocks noChangeShapeType="1"/>
            </p:cNvSpPr>
            <p:nvPr/>
          </p:nvSpPr>
          <p:spPr bwMode="auto">
            <a:xfrm>
              <a:off x="1645" y="2931"/>
              <a:ext cx="34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88" name="Line 36"/>
            <p:cNvSpPr>
              <a:spLocks noChangeShapeType="1"/>
            </p:cNvSpPr>
            <p:nvPr/>
          </p:nvSpPr>
          <p:spPr bwMode="auto">
            <a:xfrm flipH="1">
              <a:off x="2748" y="2971"/>
              <a:ext cx="229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89" name="Line 37"/>
            <p:cNvSpPr>
              <a:spLocks noChangeShapeType="1"/>
            </p:cNvSpPr>
            <p:nvPr/>
          </p:nvSpPr>
          <p:spPr bwMode="auto">
            <a:xfrm>
              <a:off x="3167" y="2971"/>
              <a:ext cx="456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0" name="Line 38"/>
            <p:cNvSpPr>
              <a:spLocks noChangeShapeType="1"/>
            </p:cNvSpPr>
            <p:nvPr/>
          </p:nvSpPr>
          <p:spPr bwMode="auto">
            <a:xfrm flipH="1">
              <a:off x="808" y="3618"/>
              <a:ext cx="152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>
              <a:off x="1189" y="3618"/>
              <a:ext cx="76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2" name="Line 40"/>
            <p:cNvSpPr>
              <a:spLocks noChangeShapeType="1"/>
            </p:cNvSpPr>
            <p:nvPr/>
          </p:nvSpPr>
          <p:spPr bwMode="auto">
            <a:xfrm flipH="1">
              <a:off x="1759" y="3618"/>
              <a:ext cx="152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3" name="Line 41"/>
            <p:cNvSpPr>
              <a:spLocks noChangeShapeType="1"/>
            </p:cNvSpPr>
            <p:nvPr/>
          </p:nvSpPr>
          <p:spPr bwMode="auto">
            <a:xfrm>
              <a:off x="2140" y="3658"/>
              <a:ext cx="76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4" name="Line 42"/>
            <p:cNvSpPr>
              <a:spLocks noChangeShapeType="1"/>
            </p:cNvSpPr>
            <p:nvPr/>
          </p:nvSpPr>
          <p:spPr bwMode="auto">
            <a:xfrm flipH="1">
              <a:off x="2520" y="3658"/>
              <a:ext cx="114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>
              <a:off x="2786" y="3658"/>
              <a:ext cx="76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6" name="Line 44"/>
            <p:cNvSpPr>
              <a:spLocks noChangeShapeType="1"/>
            </p:cNvSpPr>
            <p:nvPr/>
          </p:nvSpPr>
          <p:spPr bwMode="auto">
            <a:xfrm flipH="1">
              <a:off x="3509" y="3618"/>
              <a:ext cx="114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7" name="Line 45"/>
            <p:cNvSpPr>
              <a:spLocks noChangeShapeType="1"/>
            </p:cNvSpPr>
            <p:nvPr/>
          </p:nvSpPr>
          <p:spPr bwMode="auto">
            <a:xfrm>
              <a:off x="3813" y="3577"/>
              <a:ext cx="229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98" name="Text Box 46"/>
            <p:cNvSpPr txBox="1">
              <a:spLocks noChangeArrowheads="1"/>
            </p:cNvSpPr>
            <p:nvPr/>
          </p:nvSpPr>
          <p:spPr bwMode="auto">
            <a:xfrm>
              <a:off x="1392" y="2728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nstantia" pitchFamily="18" charset="0"/>
                </a:rPr>
                <a:t>50</a:t>
              </a:r>
            </a:p>
          </p:txBody>
        </p:sp>
        <p:sp>
          <p:nvSpPr>
            <p:cNvPr id="74799" name="Text Box 48"/>
            <p:cNvSpPr txBox="1">
              <a:spLocks noChangeArrowheads="1"/>
            </p:cNvSpPr>
            <p:nvPr/>
          </p:nvSpPr>
          <p:spPr bwMode="auto">
            <a:xfrm>
              <a:off x="1112" y="233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chemeClr val="accent1"/>
                  </a:solidFill>
                  <a:latin typeface="Constantia" pitchFamily="18" charset="0"/>
                </a:rPr>
                <a:t>bst</a:t>
              </a:r>
              <a:endParaRPr lang="en-US" dirty="0">
                <a:solidFill>
                  <a:schemeClr val="accent1"/>
                </a:solidFill>
                <a:latin typeface="Constantia" pitchFamily="18" charset="0"/>
              </a:endParaRPr>
            </a:p>
          </p:txBody>
        </p:sp>
        <p:sp>
          <p:nvSpPr>
            <p:cNvPr id="74800" name="Line 49"/>
            <p:cNvSpPr>
              <a:spLocks noChangeShapeType="1"/>
            </p:cNvSpPr>
            <p:nvPr/>
          </p:nvSpPr>
          <p:spPr bwMode="auto">
            <a:xfrm>
              <a:off x="1523" y="2444"/>
              <a:ext cx="236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British Constitution</a:t>
            </a:r>
          </a:p>
        </p:txBody>
      </p:sp>
      <p:grpSp>
        <p:nvGrpSpPr>
          <p:cNvPr id="20482" name="Group 49"/>
          <p:cNvGrpSpPr>
            <a:grpSpLocks/>
          </p:cNvGrpSpPr>
          <p:nvPr/>
        </p:nvGrpSpPr>
        <p:grpSpPr bwMode="auto">
          <a:xfrm>
            <a:off x="228600" y="1295400"/>
            <a:ext cx="8686800" cy="5334000"/>
            <a:chOff x="228600" y="1524000"/>
            <a:chExt cx="8686800" cy="5334000"/>
          </a:xfrm>
        </p:grpSpPr>
        <p:sp>
          <p:nvSpPr>
            <p:cNvPr id="20483" name="Oval 4"/>
            <p:cNvSpPr>
              <a:spLocks noChangeArrowheads="1"/>
            </p:cNvSpPr>
            <p:nvPr/>
          </p:nvSpPr>
          <p:spPr bwMode="auto">
            <a:xfrm>
              <a:off x="3429000" y="2209800"/>
              <a:ext cx="1295400" cy="762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4" name="Oval 5"/>
            <p:cNvSpPr>
              <a:spLocks noChangeArrowheads="1"/>
            </p:cNvSpPr>
            <p:nvPr/>
          </p:nvSpPr>
          <p:spPr bwMode="auto">
            <a:xfrm>
              <a:off x="4267200" y="2895600"/>
              <a:ext cx="914400" cy="914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5" name="Oval 6"/>
            <p:cNvSpPr>
              <a:spLocks noChangeArrowheads="1"/>
            </p:cNvSpPr>
            <p:nvPr/>
          </p:nvSpPr>
          <p:spPr bwMode="auto">
            <a:xfrm>
              <a:off x="3733800" y="2514600"/>
              <a:ext cx="1219200" cy="762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6" name="Oval 7"/>
            <p:cNvSpPr>
              <a:spLocks noChangeArrowheads="1"/>
            </p:cNvSpPr>
            <p:nvPr/>
          </p:nvSpPr>
          <p:spPr bwMode="auto">
            <a:xfrm>
              <a:off x="3733800" y="2667000"/>
              <a:ext cx="1524000" cy="609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7" name="Oval 8"/>
            <p:cNvSpPr>
              <a:spLocks noChangeArrowheads="1"/>
            </p:cNvSpPr>
            <p:nvPr/>
          </p:nvSpPr>
          <p:spPr bwMode="auto">
            <a:xfrm>
              <a:off x="2971800" y="5257800"/>
              <a:ext cx="1752600" cy="609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2971800" y="2895600"/>
              <a:ext cx="1600200" cy="9144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10144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Constantia" pitchFamily="18" charset="0"/>
                </a:rPr>
                <a:t>Crown</a:t>
              </a:r>
            </a:p>
          </p:txBody>
        </p:sp>
        <p:sp>
          <p:nvSpPr>
            <p:cNvPr id="20490" name="Oval 11"/>
            <p:cNvSpPr>
              <a:spLocks noChangeArrowheads="1"/>
            </p:cNvSpPr>
            <p:nvPr/>
          </p:nvSpPr>
          <p:spPr bwMode="auto">
            <a:xfrm>
              <a:off x="3733800" y="1905000"/>
              <a:ext cx="1524000" cy="609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381000" y="2743200"/>
              <a:ext cx="1524000" cy="6096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3733800" y="1524000"/>
              <a:ext cx="16002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3" name="Oval 14"/>
            <p:cNvSpPr>
              <a:spLocks noChangeArrowheads="1"/>
            </p:cNvSpPr>
            <p:nvPr/>
          </p:nvSpPr>
          <p:spPr bwMode="auto">
            <a:xfrm>
              <a:off x="304800" y="2590800"/>
              <a:ext cx="1600200" cy="1219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4" name="Text Box 15"/>
            <p:cNvSpPr txBox="1">
              <a:spLocks noChangeArrowheads="1"/>
            </p:cNvSpPr>
            <p:nvPr/>
          </p:nvSpPr>
          <p:spPr bwMode="auto">
            <a:xfrm>
              <a:off x="517525" y="2681288"/>
              <a:ext cx="12065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Church of England</a:t>
              </a:r>
            </a:p>
          </p:txBody>
        </p:sp>
        <p:sp>
          <p:nvSpPr>
            <p:cNvPr id="20495" name="Oval 16"/>
            <p:cNvSpPr>
              <a:spLocks noChangeArrowheads="1"/>
            </p:cNvSpPr>
            <p:nvPr/>
          </p:nvSpPr>
          <p:spPr bwMode="auto">
            <a:xfrm>
              <a:off x="2057400" y="2590800"/>
              <a:ext cx="1600200" cy="1219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3810000" y="2590800"/>
              <a:ext cx="1600200" cy="1219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7" name="Oval 18"/>
            <p:cNvSpPr>
              <a:spLocks noChangeArrowheads="1"/>
            </p:cNvSpPr>
            <p:nvPr/>
          </p:nvSpPr>
          <p:spPr bwMode="auto">
            <a:xfrm>
              <a:off x="5562600" y="2590800"/>
              <a:ext cx="1600200" cy="1219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8" name="Oval 19"/>
            <p:cNvSpPr>
              <a:spLocks noChangeArrowheads="1"/>
            </p:cNvSpPr>
            <p:nvPr/>
          </p:nvSpPr>
          <p:spPr bwMode="auto">
            <a:xfrm>
              <a:off x="7315200" y="2590800"/>
              <a:ext cx="1600200" cy="1219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499" name="Text Box 20"/>
            <p:cNvSpPr txBox="1">
              <a:spLocks noChangeArrowheads="1"/>
            </p:cNvSpPr>
            <p:nvPr/>
          </p:nvSpPr>
          <p:spPr bwMode="auto">
            <a:xfrm>
              <a:off x="2286000" y="2944813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Cabinet</a:t>
              </a:r>
            </a:p>
          </p:txBody>
        </p:sp>
        <p:sp>
          <p:nvSpPr>
            <p:cNvPr id="20500" name="Text Box 21"/>
            <p:cNvSpPr txBox="1">
              <a:spLocks noChangeArrowheads="1"/>
            </p:cNvSpPr>
            <p:nvPr/>
          </p:nvSpPr>
          <p:spPr bwMode="auto">
            <a:xfrm>
              <a:off x="3886200" y="2716213"/>
              <a:ext cx="17526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House of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 Commons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01" name="Text Box 22"/>
            <p:cNvSpPr txBox="1">
              <a:spLocks noChangeArrowheads="1"/>
            </p:cNvSpPr>
            <p:nvPr/>
          </p:nvSpPr>
          <p:spPr bwMode="auto">
            <a:xfrm>
              <a:off x="5715000" y="2792413"/>
              <a:ext cx="1171575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House of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Lords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02" name="Text Box 23"/>
            <p:cNvSpPr txBox="1">
              <a:spLocks noChangeArrowheads="1"/>
            </p:cNvSpPr>
            <p:nvPr/>
          </p:nvSpPr>
          <p:spPr bwMode="auto">
            <a:xfrm>
              <a:off x="7620000" y="2716213"/>
              <a:ext cx="12192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Supreme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Court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03" name="Line 24"/>
            <p:cNvSpPr>
              <a:spLocks noChangeShapeType="1"/>
            </p:cNvSpPr>
            <p:nvPr/>
          </p:nvSpPr>
          <p:spPr bwMode="auto">
            <a:xfrm>
              <a:off x="4572000" y="2286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04" name="Oval 25"/>
            <p:cNvSpPr>
              <a:spLocks noChangeArrowheads="1"/>
            </p:cNvSpPr>
            <p:nvPr/>
          </p:nvSpPr>
          <p:spPr bwMode="auto">
            <a:xfrm>
              <a:off x="3352800" y="4267200"/>
              <a:ext cx="1447800" cy="6858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05" name="Oval 26"/>
            <p:cNvSpPr>
              <a:spLocks noChangeArrowheads="1"/>
            </p:cNvSpPr>
            <p:nvPr/>
          </p:nvSpPr>
          <p:spPr bwMode="auto">
            <a:xfrm>
              <a:off x="3124200" y="4114800"/>
              <a:ext cx="1447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06" name="Oval 27"/>
            <p:cNvSpPr>
              <a:spLocks noChangeArrowheads="1"/>
            </p:cNvSpPr>
            <p:nvPr/>
          </p:nvSpPr>
          <p:spPr bwMode="auto">
            <a:xfrm>
              <a:off x="1828800" y="4648200"/>
              <a:ext cx="1447800" cy="990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07" name="Oval 28"/>
            <p:cNvSpPr>
              <a:spLocks noChangeArrowheads="1"/>
            </p:cNvSpPr>
            <p:nvPr/>
          </p:nvSpPr>
          <p:spPr bwMode="auto">
            <a:xfrm>
              <a:off x="609600" y="5638800"/>
              <a:ext cx="19812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08" name="Oval 29"/>
            <p:cNvSpPr>
              <a:spLocks noChangeArrowheads="1"/>
            </p:cNvSpPr>
            <p:nvPr/>
          </p:nvSpPr>
          <p:spPr bwMode="auto">
            <a:xfrm>
              <a:off x="4419600" y="4800600"/>
              <a:ext cx="16002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09" name="Oval 30"/>
            <p:cNvSpPr>
              <a:spLocks noChangeArrowheads="1"/>
            </p:cNvSpPr>
            <p:nvPr/>
          </p:nvSpPr>
          <p:spPr bwMode="auto">
            <a:xfrm>
              <a:off x="2743200" y="5715000"/>
              <a:ext cx="19812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0510" name="Line 31"/>
            <p:cNvSpPr>
              <a:spLocks noChangeShapeType="1"/>
            </p:cNvSpPr>
            <p:nvPr/>
          </p:nvSpPr>
          <p:spPr bwMode="auto">
            <a:xfrm>
              <a:off x="3200400" y="37338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1" name="Line 32"/>
            <p:cNvSpPr>
              <a:spLocks noChangeShapeType="1"/>
            </p:cNvSpPr>
            <p:nvPr/>
          </p:nvSpPr>
          <p:spPr bwMode="auto">
            <a:xfrm flipH="1">
              <a:off x="3124200" y="47244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2" name="Line 33"/>
            <p:cNvSpPr>
              <a:spLocks noChangeShapeType="1"/>
            </p:cNvSpPr>
            <p:nvPr/>
          </p:nvSpPr>
          <p:spPr bwMode="auto">
            <a:xfrm>
              <a:off x="4419600" y="47244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3" name="Line 34"/>
            <p:cNvSpPr>
              <a:spLocks noChangeShapeType="1"/>
            </p:cNvSpPr>
            <p:nvPr/>
          </p:nvSpPr>
          <p:spPr bwMode="auto">
            <a:xfrm flipH="1">
              <a:off x="1752600" y="54864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4" name="Line 35"/>
            <p:cNvSpPr>
              <a:spLocks noChangeShapeType="1"/>
            </p:cNvSpPr>
            <p:nvPr/>
          </p:nvSpPr>
          <p:spPr bwMode="auto">
            <a:xfrm>
              <a:off x="3124200" y="54864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5" name="Text Box 36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Ministers</a:t>
              </a:r>
            </a:p>
          </p:txBody>
        </p:sp>
        <p:sp>
          <p:nvSpPr>
            <p:cNvPr id="20516" name="Text Box 37"/>
            <p:cNvSpPr txBox="1">
              <a:spLocks noChangeArrowheads="1"/>
            </p:cNvSpPr>
            <p:nvPr/>
          </p:nvSpPr>
          <p:spPr bwMode="auto">
            <a:xfrm>
              <a:off x="2057400" y="4724400"/>
              <a:ext cx="10668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County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Council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17" name="Text Box 42"/>
            <p:cNvSpPr txBox="1">
              <a:spLocks noChangeArrowheads="1"/>
            </p:cNvSpPr>
            <p:nvPr/>
          </p:nvSpPr>
          <p:spPr bwMode="auto">
            <a:xfrm>
              <a:off x="4419600" y="5013325"/>
              <a:ext cx="18288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Metropolitan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    police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18" name="Text Box 43"/>
            <p:cNvSpPr txBox="1">
              <a:spLocks noChangeArrowheads="1"/>
            </p:cNvSpPr>
            <p:nvPr/>
          </p:nvSpPr>
          <p:spPr bwMode="auto">
            <a:xfrm>
              <a:off x="2743200" y="5921514"/>
              <a:ext cx="2133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County Borough Council</a:t>
              </a:r>
            </a:p>
          </p:txBody>
        </p:sp>
        <p:sp>
          <p:nvSpPr>
            <p:cNvPr id="20519" name="Text Box 44"/>
            <p:cNvSpPr txBox="1">
              <a:spLocks noChangeArrowheads="1"/>
            </p:cNvSpPr>
            <p:nvPr/>
          </p:nvSpPr>
          <p:spPr bwMode="auto">
            <a:xfrm>
              <a:off x="792162" y="5791200"/>
              <a:ext cx="187483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Rural District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onstantia" pitchFamily="18" charset="0"/>
                </a:rPr>
                <a:t>Council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0520" name="Line 46"/>
            <p:cNvSpPr>
              <a:spLocks noChangeShapeType="1"/>
            </p:cNvSpPr>
            <p:nvPr/>
          </p:nvSpPr>
          <p:spPr bwMode="auto">
            <a:xfrm flipH="1">
              <a:off x="228600" y="373380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1" name="Line 47"/>
            <p:cNvSpPr>
              <a:spLocks noChangeShapeType="1"/>
            </p:cNvSpPr>
            <p:nvPr/>
          </p:nvSpPr>
          <p:spPr bwMode="auto">
            <a:xfrm>
              <a:off x="1143000" y="38100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2" name="Line 48"/>
            <p:cNvSpPr>
              <a:spLocks noChangeShapeType="1"/>
            </p:cNvSpPr>
            <p:nvPr/>
          </p:nvSpPr>
          <p:spPr bwMode="auto">
            <a:xfrm>
              <a:off x="1524000" y="37338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3" name="Line 49"/>
            <p:cNvSpPr>
              <a:spLocks noChangeShapeType="1"/>
            </p:cNvSpPr>
            <p:nvPr/>
          </p:nvSpPr>
          <p:spPr bwMode="auto">
            <a:xfrm>
              <a:off x="8229600" y="38100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4" name="Line 50"/>
            <p:cNvSpPr>
              <a:spLocks noChangeShapeType="1"/>
            </p:cNvSpPr>
            <p:nvPr/>
          </p:nvSpPr>
          <p:spPr bwMode="auto">
            <a:xfrm flipH="1">
              <a:off x="7391400" y="3733800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5" name="Line 51"/>
            <p:cNvSpPr>
              <a:spLocks noChangeShapeType="1"/>
            </p:cNvSpPr>
            <p:nvPr/>
          </p:nvSpPr>
          <p:spPr bwMode="auto">
            <a:xfrm>
              <a:off x="8534400" y="3733800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26" name="Line 52"/>
            <p:cNvSpPr>
              <a:spLocks noChangeShapeType="1"/>
            </p:cNvSpPr>
            <p:nvPr/>
          </p:nvSpPr>
          <p:spPr bwMode="auto">
            <a:xfrm flipV="1">
              <a:off x="1143000" y="2133600"/>
              <a:ext cx="2819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0527" name="AutoShape 53"/>
            <p:cNvCxnSpPr>
              <a:cxnSpLocks noChangeShapeType="1"/>
              <a:stCxn id="20495" idx="0"/>
              <a:endCxn id="20526" idx="1"/>
            </p:cNvCxnSpPr>
            <p:nvPr/>
          </p:nvCxnSpPr>
          <p:spPr bwMode="auto">
            <a:xfrm flipV="1">
              <a:off x="2857500" y="2133600"/>
              <a:ext cx="1103313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8" name="AutoShape 54"/>
            <p:cNvCxnSpPr>
              <a:cxnSpLocks noChangeShapeType="1"/>
              <a:stCxn id="20497" idx="0"/>
              <a:endCxn id="20492" idx="5"/>
            </p:cNvCxnSpPr>
            <p:nvPr/>
          </p:nvCxnSpPr>
          <p:spPr bwMode="auto">
            <a:xfrm flipH="1" flipV="1">
              <a:off x="5099050" y="2174875"/>
              <a:ext cx="1263650" cy="415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29" name="AutoShape 55"/>
            <p:cNvCxnSpPr>
              <a:cxnSpLocks noChangeShapeType="1"/>
              <a:stCxn id="20498" idx="0"/>
              <a:endCxn id="20492" idx="5"/>
            </p:cNvCxnSpPr>
            <p:nvPr/>
          </p:nvCxnSpPr>
          <p:spPr bwMode="auto">
            <a:xfrm flipH="1" flipV="1">
              <a:off x="5099050" y="2174875"/>
              <a:ext cx="3016250" cy="415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Create BST for following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e.g. 1.              10 , 5,  3,  14, 12, 16,  7, 6, 15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e.g. 2. 	  q ,   s,  d,  a,  f,  r,   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e.g. 3.	           Jan, Feb, Apr, Mar, May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e.g. 4.            </a:t>
            </a:r>
            <a:r>
              <a:rPr lang="en-US" sz="2400" b="1" dirty="0"/>
              <a:t> </a:t>
            </a:r>
            <a:r>
              <a:rPr lang="en-US" sz="2400" b="1" dirty="0" smtClean="0"/>
              <a:t>sad=not happy, cry= scream, yell=shout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7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2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444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8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16667"/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53200" y="6324600"/>
            <a:ext cx="1219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3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162800" y="6477000"/>
            <a:ext cx="23622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4444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5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5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781800" y="6449290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6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33400" y="298450"/>
            <a:ext cx="7620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32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class bstnode</a:t>
            </a:r>
            <a:endParaRPr lang="en-US" sz="32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friend class bstree;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int data;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*left;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*right;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public: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tnode (int x) //parameterized constructor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 {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data=x;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left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right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     }// </a:t>
            </a:r>
            <a:r>
              <a:rPr lang="en-US" sz="2800" b="1">
                <a:latin typeface="Times New Roman" pitchFamily="18" charset="0"/>
                <a:ea typeface="MS Mincho" pitchFamily="49" charset="-128"/>
                <a:hlinkClick r:id="rId2" action="ppaction://hlinksldjump"/>
              </a:rPr>
              <a:t>back to maketree fun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401763" y="706438"/>
            <a:ext cx="46228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class bstree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bstnode *root;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public:</a:t>
            </a:r>
          </a:p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bstree()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{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	root = NULL;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void    create(int n);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void    insert( int val);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tnode  *maketree(int val);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</a:rPr>
              <a:t>};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90600" y="803275"/>
            <a:ext cx="701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bstnode *  bstree :: maketree (int val);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bstnode  *node;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node =new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bstnode(val);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return(node);</a:t>
            </a:r>
            <a:endParaRPr lang="en-US" sz="28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//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4" action="ppaction://hlinksldjump"/>
              </a:rPr>
              <a:t>Left node</a:t>
            </a:r>
            <a:endParaRPr lang="en-US" sz="28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//  </a:t>
            </a:r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5" action="ppaction://hlinksldjump"/>
              </a:rPr>
              <a:t>Right node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8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endParaRPr lang="en-US" sz="28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82675" y="885825"/>
            <a:ext cx="5165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void  bstree :: create(int n)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int i=0; val;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 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while (i&lt;n)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{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cout&lt;&lt; “Give value to insert:”;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cin&gt;&gt; val;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insert(val);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i++;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240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763588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void bstree :: insert(int val)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bstnode  *temp;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int  insert = 0;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if (root==NULL)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root = </a:t>
            </a:r>
            <a:r>
              <a:rPr lang="en-US" sz="2400" b="1">
                <a:latin typeface="Times New Roman" pitchFamily="18" charset="0"/>
                <a:ea typeface="MS Mincho" pitchFamily="49" charset="-128"/>
                <a:hlinkClick r:id="rId2" action="ppaction://hlinksldjump"/>
              </a:rPr>
              <a:t>maketree(val);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insert=1;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}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else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temp = root;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 do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{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r>
              <a:rPr lang="en-US" sz="2400" b="1">
                <a:latin typeface="Times New Roman" pitchFamily="18" charset="0"/>
                <a:ea typeface="MS Mincho" pitchFamily="49" charset="-128"/>
              </a:rPr>
              <a:t>			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62000" y="1431925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        if 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(temp-&gt;data&gt;</a:t>
            </a:r>
            <a:r>
              <a:rPr lang="en-US" sz="2400" b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val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{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if (temp-&gt;left != NULL)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 = temp-&gt;left;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else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 	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temp-&gt;left= </a:t>
            </a:r>
            <a:r>
              <a:rPr lang="en-US" sz="24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maketree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(</a:t>
            </a:r>
            <a:r>
              <a:rPr lang="en-US" sz="24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val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);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insert=1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;</a:t>
            </a:r>
          </a:p>
          <a:p>
            <a:pPr marL="0" lvl="1" indent="457200" eaLnBrk="0" hangingPunct="0"/>
            <a:r>
              <a:rPr lang="en-US" sz="2400" b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cout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&lt;&lt;data is inserted as left child of &lt;&lt;temp-&gt;data;</a:t>
            </a:r>
            <a:endParaRPr lang="en-US" sz="2400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  	  }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  	   }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</a:t>
            </a: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else if 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(temp-&gt;data &lt; </a:t>
            </a:r>
            <a:r>
              <a:rPr lang="en-US" sz="2400" b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val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 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	if (temp -&gt;right !=NULL)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	temp= temp-&gt;right;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else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{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temp-&gt;right= </a:t>
            </a:r>
            <a:r>
              <a:rPr lang="en-US" sz="24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maketree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(</a:t>
            </a:r>
            <a:r>
              <a:rPr lang="en-US" sz="24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val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);</a:t>
            </a:r>
            <a:endParaRPr lang="en-US" sz="2400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cout</a:t>
            </a:r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&lt;&lt;data is inserted as right child of &lt;&lt;temp-&gt;data;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insert=1;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1"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}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		}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endParaRPr lang="en-US" sz="2400" b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while(insert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==0);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}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/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}// </a:t>
            </a:r>
            <a:r>
              <a:rPr lang="en-US" sz="24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btree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 insert</a:t>
            </a:r>
            <a:r>
              <a:rPr lang="en-US" sz="24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end </a:t>
            </a:r>
            <a:endParaRPr lang="en-US" sz="24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222250"/>
            <a:ext cx="923448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main()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{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bstree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bt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case 1: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cout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&lt;&lt; “ how many nodes in BT:”;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cin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&gt;&gt;n;	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 action="ppaction://hlinksldjump"/>
              </a:rPr>
              <a:t>bt.create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(n);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break;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case 2: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cout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&lt;&lt; “ Give any elements to insert:”;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cin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&gt;&gt;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val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;	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bt.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insert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(</a:t>
            </a:r>
            <a:r>
              <a:rPr lang="en-US" sz="3200" b="1" dirty="0" err="1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val</a:t>
            </a:r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3" action="ppaction://hlinksldjump"/>
              </a:rPr>
              <a:t>);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	    break;</a:t>
            </a:r>
            <a:endParaRPr lang="en-US" sz="11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}</a:t>
            </a:r>
            <a:endParaRPr lang="en-US" sz="3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smtClean="0">
                <a:latin typeface="Calibri" pitchFamily="34" charset="0"/>
              </a:rPr>
              <a:t>Operations on BST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Searching a key</a:t>
            </a:r>
          </a:p>
          <a:p>
            <a:r>
              <a:rPr lang="en-US" smtClean="0"/>
              <a:t>Find Minimum number</a:t>
            </a:r>
          </a:p>
          <a:p>
            <a:r>
              <a:rPr lang="en-US" smtClean="0"/>
              <a:t>Find Maximum number</a:t>
            </a:r>
          </a:p>
          <a:p>
            <a:r>
              <a:rPr lang="en-US" smtClean="0"/>
              <a:t>Delete a node</a:t>
            </a:r>
          </a:p>
          <a:p>
            <a:r>
              <a:rPr lang="en-US" smtClean="0"/>
              <a:t>Ascending order</a:t>
            </a:r>
          </a:p>
          <a:p>
            <a:r>
              <a:rPr lang="en-US" smtClean="0"/>
              <a:t>Descending order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latin typeface="Calibri" pitchFamily="34" charset="0"/>
              </a:rPr>
              <a:t/>
            </a:r>
            <a:br>
              <a:rPr lang="en-US" sz="5000" b="1" dirty="0" smtClean="0">
                <a:latin typeface="Calibri" pitchFamily="34" charset="0"/>
              </a:rPr>
            </a:br>
            <a:r>
              <a:rPr lang="en-US" sz="5000" b="1" dirty="0" smtClean="0">
                <a:latin typeface="Calibri" pitchFamily="34" charset="0"/>
              </a:rPr>
              <a:t>Find the Target Key in BST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381000" y="1066801"/>
            <a:ext cx="8686800" cy="54102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3200" b="1" dirty="0" smtClean="0">
              <a:ea typeface="MS Mincho" pitchFamily="49" charset="-128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err="1" smtClean="0">
                <a:ea typeface="MS Mincho" pitchFamily="49" charset="-128"/>
              </a:rPr>
              <a:t>int</a:t>
            </a:r>
            <a:r>
              <a:rPr lang="en-US" sz="3200" b="1" dirty="0" smtClean="0">
                <a:ea typeface="MS Mincho" pitchFamily="49" charset="-128"/>
              </a:rPr>
              <a:t> find (</a:t>
            </a:r>
            <a:r>
              <a:rPr lang="en-US" sz="3200" b="1" dirty="0" err="1" smtClean="0">
                <a:ea typeface="MS Mincho" pitchFamily="49" charset="-128"/>
              </a:rPr>
              <a:t>tnode</a:t>
            </a:r>
            <a:r>
              <a:rPr lang="en-US" sz="3200" b="1" dirty="0" smtClean="0">
                <a:ea typeface="MS Mincho" pitchFamily="49" charset="-128"/>
              </a:rPr>
              <a:t> * root, </a:t>
            </a:r>
            <a:r>
              <a:rPr lang="en-US" sz="3200" b="1" dirty="0" err="1" smtClean="0">
                <a:ea typeface="MS Mincho" pitchFamily="49" charset="-128"/>
              </a:rPr>
              <a:t>int</a:t>
            </a:r>
            <a:r>
              <a:rPr lang="en-US" sz="3200" b="1" dirty="0" smtClean="0">
                <a:ea typeface="MS Mincho" pitchFamily="49" charset="-128"/>
              </a:rPr>
              <a:t> </a:t>
            </a:r>
            <a:r>
              <a:rPr lang="en-US" sz="3200" b="1" dirty="0" err="1" smtClean="0">
                <a:ea typeface="MS Mincho" pitchFamily="49" charset="-128"/>
              </a:rPr>
              <a:t>targetkey</a:t>
            </a:r>
            <a:r>
              <a:rPr lang="en-US" sz="3200" b="1" dirty="0" smtClean="0">
                <a:ea typeface="MS Mincho" pitchFamily="49" charset="-128"/>
              </a:rPr>
              <a:t>)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>
                <a:ea typeface="MS Mincho" pitchFamily="49" charset="-128"/>
              </a:rPr>
              <a:t>{ 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>
                <a:ea typeface="MS Mincho" pitchFamily="49" charset="-128"/>
              </a:rPr>
              <a:t>	</a:t>
            </a:r>
            <a:r>
              <a:rPr lang="en-US" sz="3200" b="1" dirty="0" err="1" smtClean="0">
                <a:ea typeface="MS Mincho" pitchFamily="49" charset="-128"/>
              </a:rPr>
              <a:t>int</a:t>
            </a:r>
            <a:r>
              <a:rPr lang="en-US" sz="3200" b="1" dirty="0" smtClean="0">
                <a:ea typeface="MS Mincho" pitchFamily="49" charset="-128"/>
              </a:rPr>
              <a:t> flag = 0, </a:t>
            </a:r>
            <a:r>
              <a:rPr lang="en-US" sz="3200" b="1" dirty="0" err="1" smtClean="0">
                <a:ea typeface="MS Mincho" pitchFamily="49" charset="-128"/>
              </a:rPr>
              <a:t>tnode</a:t>
            </a:r>
            <a:r>
              <a:rPr lang="en-US" sz="3200" b="1" dirty="0" smtClean="0">
                <a:ea typeface="MS Mincho" pitchFamily="49" charset="-128"/>
              </a:rPr>
              <a:t> * temp = root;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>
                <a:ea typeface="MS Mincho" pitchFamily="49" charset="-128"/>
              </a:rPr>
              <a:t>   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>
                <a:ea typeface="MS Mincho" pitchFamily="49" charset="-128"/>
              </a:rPr>
              <a:t>	</a:t>
            </a:r>
            <a:r>
              <a:rPr lang="en-US" sz="3200" b="1" dirty="0" smtClean="0">
                <a:ea typeface="MS Mincho" pitchFamily="49" charset="-128"/>
              </a:rPr>
              <a:t>while (temp ! = NULL)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>
                <a:ea typeface="MS Mincho" pitchFamily="49" charset="-128"/>
              </a:rPr>
              <a:t>       {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          if (</a:t>
            </a:r>
            <a:r>
              <a:rPr lang="en-US" sz="3000" b="1" dirty="0" err="1" smtClean="0">
                <a:ea typeface="MS Mincho" pitchFamily="49" charset="-128"/>
              </a:rPr>
              <a:t>targetkey</a:t>
            </a:r>
            <a:r>
              <a:rPr lang="en-US" sz="3000" b="1" dirty="0" smtClean="0">
                <a:ea typeface="MS Mincho" pitchFamily="49" charset="-128"/>
              </a:rPr>
              <a:t> == temp-&gt;data)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         {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            cont &lt;&lt;</a:t>
            </a:r>
            <a:r>
              <a:rPr lang="en-US" sz="3000" b="1" dirty="0" err="1" smtClean="0">
                <a:ea typeface="MS Mincho" pitchFamily="49" charset="-128"/>
              </a:rPr>
              <a:t>targetkey</a:t>
            </a:r>
            <a:r>
              <a:rPr lang="en-US" sz="3000" b="1" dirty="0" smtClean="0">
                <a:ea typeface="MS Mincho" pitchFamily="49" charset="-128"/>
              </a:rPr>
              <a:t> &lt;&lt; “is found in BST”;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		       flag=1;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	          break;</a:t>
            </a: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000" b="1" dirty="0" smtClean="0">
                <a:ea typeface="MS Mincho" pitchFamily="49" charset="-128"/>
              </a:rPr>
              <a:t>           }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>
                <a:ea typeface="MS Mincho" pitchFamily="49" charset="-128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14400"/>
            <a:ext cx="60198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if (</a:t>
            </a:r>
            <a:r>
              <a:rPr lang="en-US" sz="3200" b="1" dirty="0" err="1" smtClean="0">
                <a:ea typeface="MS Mincho" pitchFamily="49" charset="-128"/>
              </a:rPr>
              <a:t>targetkey</a:t>
            </a:r>
            <a:r>
              <a:rPr lang="en-US" sz="3200" b="1" dirty="0" smtClean="0">
                <a:ea typeface="MS Mincho" pitchFamily="49" charset="-128"/>
              </a:rPr>
              <a:t> &gt; temp -&gt; data)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                {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		temp = temp -&gt;right;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	         }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         else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	        {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		temp = temp -&gt; left;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	        }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        } // end while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     return (flag);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   }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b="1" dirty="0" smtClean="0">
                <a:ea typeface="MS Mincho" pitchFamily="49" charset="-128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b="1" dirty="0" smtClean="0"/>
              <a:t>Main ( )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{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</a:t>
            </a:r>
            <a:r>
              <a:rPr lang="en-US" sz="3200" b="1" dirty="0" err="1" smtClean="0"/>
              <a:t>int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targetkey</a:t>
            </a:r>
            <a:r>
              <a:rPr lang="en-US" sz="3200" b="1" dirty="0" smtClean="0"/>
              <a:t>, flag;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case 1: </a:t>
            </a:r>
            <a:r>
              <a:rPr lang="en-US" sz="3200" b="1" dirty="0" err="1" smtClean="0"/>
              <a:t>cout</a:t>
            </a:r>
            <a:r>
              <a:rPr lang="en-US" sz="3200" b="1" dirty="0" smtClean="0"/>
              <a:t> &lt;&lt; “enter </a:t>
            </a:r>
            <a:r>
              <a:rPr lang="en-US" sz="3200" b="1" dirty="0" err="1" smtClean="0"/>
              <a:t>targetkey</a:t>
            </a:r>
            <a:r>
              <a:rPr lang="en-US" sz="3200" b="1" dirty="0" smtClean="0"/>
              <a:t>”;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err="1" smtClean="0"/>
              <a:t>cin</a:t>
            </a:r>
            <a:r>
              <a:rPr lang="en-US" sz="3200" b="1" dirty="0" smtClean="0"/>
              <a:t> &gt;&gt; </a:t>
            </a:r>
            <a:r>
              <a:rPr lang="en-US" sz="3200" b="1" dirty="0" err="1" smtClean="0"/>
              <a:t>targetkey</a:t>
            </a:r>
            <a:r>
              <a:rPr lang="en-US" sz="3200" b="1" dirty="0" smtClean="0"/>
              <a:t>;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flag = find (root, </a:t>
            </a:r>
            <a:r>
              <a:rPr lang="en-US" sz="3200" b="1" dirty="0" err="1" smtClean="0"/>
              <a:t>targetkey</a:t>
            </a:r>
            <a:r>
              <a:rPr lang="en-US" sz="3200" b="1" dirty="0" smtClean="0"/>
              <a:t>);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if (flag = = 1)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	</a:t>
            </a:r>
            <a:r>
              <a:rPr lang="en-US" sz="3200" b="1" dirty="0" err="1" smtClean="0"/>
              <a:t>cout</a:t>
            </a:r>
            <a:r>
              <a:rPr lang="en-US" sz="3200" b="1" dirty="0" smtClean="0"/>
              <a:t> &lt;&lt; “key found”;</a:t>
            </a:r>
          </a:p>
          <a:p>
            <a:pPr>
              <a:buFont typeface="Wingdings 2" pitchFamily="18" charset="2"/>
              <a:buNone/>
            </a:pPr>
            <a:r>
              <a:rPr lang="en-US" sz="3200" b="1" dirty="0" smtClean="0"/>
              <a:t>}</a:t>
            </a:r>
          </a:p>
          <a:p>
            <a:pPr>
              <a:buFont typeface="Wingdings 2" pitchFamily="18" charset="2"/>
              <a:buNone/>
            </a:pPr>
            <a:endParaRPr lang="en-US" sz="3200" b="1" dirty="0" smtClean="0"/>
          </a:p>
          <a:p>
            <a:pPr>
              <a:buFont typeface="Wingdings 2" pitchFamily="18" charset="2"/>
              <a:buNone/>
            </a:pPr>
            <a:endParaRPr lang="en-US" sz="3200" b="1" dirty="0" smtClean="0"/>
          </a:p>
          <a:p>
            <a:pPr>
              <a:buFont typeface="Wingdings 2" pitchFamily="18" charset="2"/>
              <a:buNone/>
            </a:pP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1"/>
          <p:cNvSpPr txBox="1">
            <a:spLocks noChangeArrowheads="1"/>
          </p:cNvSpPr>
          <p:nvPr/>
        </p:nvSpPr>
        <p:spPr bwMode="auto">
          <a:xfrm>
            <a:off x="1371600" y="7620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Max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85800" y="2009775"/>
            <a:ext cx="6934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int</a:t>
            </a:r>
            <a:r>
              <a:rPr lang="en-US" sz="2400" b="1" dirty="0"/>
              <a:t>  </a:t>
            </a:r>
            <a:r>
              <a:rPr lang="en-US" sz="2400" b="1" dirty="0" err="1"/>
              <a:t>BSTtree</a:t>
            </a:r>
            <a:r>
              <a:rPr lang="en-US" sz="2400" b="1" dirty="0"/>
              <a:t>::</a:t>
            </a:r>
            <a:r>
              <a:rPr lang="en-US" sz="2400" b="1" dirty="0" err="1"/>
              <a:t>findMax</a:t>
            </a:r>
            <a:r>
              <a:rPr lang="en-US" sz="2400" b="1" dirty="0"/>
              <a:t>(node *root)</a:t>
            </a:r>
          </a:p>
          <a:p>
            <a:r>
              <a:rPr lang="en-US" sz="2400" b="1" dirty="0"/>
              <a:t>   {</a:t>
            </a:r>
          </a:p>
          <a:p>
            <a:r>
              <a:rPr lang="en-US" sz="2400" b="1" dirty="0"/>
              <a:t>      node *temp=root;</a:t>
            </a:r>
          </a:p>
          <a:p>
            <a:r>
              <a:rPr lang="en-US" sz="2400" b="1" dirty="0"/>
              <a:t>      if(root!=NULL)</a:t>
            </a:r>
          </a:p>
          <a:p>
            <a:r>
              <a:rPr lang="en-US" sz="2400" b="1" dirty="0"/>
              <a:t>      {</a:t>
            </a:r>
          </a:p>
          <a:p>
            <a:r>
              <a:rPr lang="en-US" sz="2400" b="1" dirty="0"/>
              <a:t>	while (temp-&gt;right!=NULL)</a:t>
            </a:r>
          </a:p>
          <a:p>
            <a:r>
              <a:rPr lang="en-US" sz="2400" b="1" dirty="0"/>
              <a:t>	 temp= temp-&gt;right;</a:t>
            </a:r>
          </a:p>
          <a:p>
            <a:r>
              <a:rPr lang="en-US" sz="2400" b="1" dirty="0"/>
              <a:t>      }</a:t>
            </a:r>
          </a:p>
          <a:p>
            <a:r>
              <a:rPr lang="en-US" sz="2400" b="1" dirty="0"/>
              <a:t>      return (temp-&gt;data);</a:t>
            </a:r>
          </a:p>
          <a:p>
            <a:r>
              <a:rPr lang="en-US" sz="2400" b="1" dirty="0"/>
              <a:t>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447800" y="1828800"/>
            <a:ext cx="541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int</a:t>
            </a:r>
            <a:r>
              <a:rPr lang="en-US" sz="2400" b="1" dirty="0"/>
              <a:t>  </a:t>
            </a:r>
            <a:r>
              <a:rPr lang="en-US" sz="2400" b="1" dirty="0" err="1"/>
              <a:t>BSTtree</a:t>
            </a:r>
            <a:r>
              <a:rPr lang="en-US" sz="2400" b="1" dirty="0"/>
              <a:t>::</a:t>
            </a:r>
            <a:r>
              <a:rPr lang="en-US" sz="2400" b="1" dirty="0" err="1"/>
              <a:t>findMin</a:t>
            </a:r>
            <a:r>
              <a:rPr lang="en-US" sz="2400" b="1" dirty="0"/>
              <a:t>(node *root)</a:t>
            </a:r>
          </a:p>
          <a:p>
            <a:r>
              <a:rPr lang="en-US" sz="2400" b="1" dirty="0"/>
              <a:t>   {</a:t>
            </a:r>
          </a:p>
          <a:p>
            <a:r>
              <a:rPr lang="en-US" sz="2400" b="1" dirty="0"/>
              <a:t>      node *temp=root;</a:t>
            </a:r>
          </a:p>
          <a:p>
            <a:r>
              <a:rPr lang="en-US" sz="2400" b="1" dirty="0"/>
              <a:t>      if(root!=NULL)</a:t>
            </a:r>
          </a:p>
          <a:p>
            <a:r>
              <a:rPr lang="en-US" sz="2400" b="1" dirty="0"/>
              <a:t>      {</a:t>
            </a:r>
          </a:p>
          <a:p>
            <a:r>
              <a:rPr lang="en-US" sz="2400" b="1" dirty="0"/>
              <a:t>	while (temp-&gt;left!=NULL)</a:t>
            </a:r>
          </a:p>
          <a:p>
            <a:r>
              <a:rPr lang="en-US" sz="2400" b="1" dirty="0"/>
              <a:t>	 temp= temp-&gt;left;</a:t>
            </a:r>
          </a:p>
          <a:p>
            <a:r>
              <a:rPr lang="en-US" sz="2400" b="1" dirty="0"/>
              <a:t>      }</a:t>
            </a:r>
          </a:p>
          <a:p>
            <a:r>
              <a:rPr lang="en-US" sz="2400" b="1" dirty="0"/>
              <a:t>      return (temp-&gt;data);</a:t>
            </a:r>
          </a:p>
          <a:p>
            <a:r>
              <a:rPr lang="en-US" sz="2400" b="1" dirty="0"/>
              <a:t>   }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00" y="7620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Find Min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6096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Deletion of Node -3 cases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39478"/>
            <a:ext cx="8534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80000"/>
              </a:lnSpc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Leaf  Node Deletion</a:t>
            </a:r>
          </a:p>
          <a:p>
            <a:pPr marL="514350" indent="-514350" eaLnBrk="0" hangingPunct="0">
              <a:lnSpc>
                <a:spcPct val="80000"/>
              </a:lnSpc>
              <a:buAutoNum type="arabicPeriod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lnSpc>
                <a:spcPct val="80000"/>
              </a:lnSpc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Deletion of  a node with either child.		 (a. Left child or b. right child)</a:t>
            </a:r>
          </a:p>
          <a:p>
            <a:pPr marL="514350" indent="-514350" eaLnBrk="0" hangingPunct="0">
              <a:lnSpc>
                <a:spcPct val="80000"/>
              </a:lnSpc>
              <a:buAutoNum type="arabicPeriod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lnSpc>
                <a:spcPct val="80000"/>
              </a:lnSpc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Deletion of a node with 2 children</a:t>
            </a:r>
          </a:p>
          <a:p>
            <a:pPr eaLnBrk="0" hangingPunct="0">
              <a:lnSpc>
                <a:spcPct val="8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Deletion of Node -1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case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(temp-&gt;left == NULL &amp;&amp; temp-&gt;right== NULL)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	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if(parent-&gt;left==temp)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parent-&gt;left=NULL;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delete(temp);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temp=NULL;</a:t>
            </a:r>
          </a:p>
          <a:p>
            <a:pPr lvl="2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2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parent-&gt;right=NULL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4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delete(temp);</a:t>
            </a:r>
          </a:p>
          <a:p>
            <a:pPr lvl="4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temp=NULL;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}	return;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        </a:t>
            </a:r>
          </a:p>
          <a:p>
            <a:pPr lvl="2" indent="-8032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} // end of case 1;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Deletion of Node -2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case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(with left child)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2594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(temp-&gt;left != NULL &amp;&amp; temp-&gt;right== NULL)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	</a:t>
            </a:r>
            <a:r>
              <a:rPr lang="en-US" sz="2800" dirty="0"/>
              <a:t> if(temp==root)</a:t>
            </a:r>
          </a:p>
          <a:p>
            <a:r>
              <a:rPr lang="en-US" sz="2800" dirty="0"/>
              <a:t>	  root=NULL;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else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if(parent-&gt;left==temp)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parent-&gt;left=temp-&gt;left;</a:t>
            </a:r>
          </a:p>
          <a:p>
            <a:pPr lvl="4" indent="-85090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parent-&gt;right=temp-&gt;left;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delete(temp);						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temp=NULL; return;		        </a:t>
            </a:r>
          </a:p>
          <a:p>
            <a:pPr lvl="2" indent="-8032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} // end of case 1;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-1524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Deletion of Node -2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case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(with right child)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30508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if (temp-&gt;left== NULL &amp;&amp; temp-&gt;right!= NULL)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{	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/>
              <a:t> if(temp==root)</a:t>
            </a:r>
          </a:p>
          <a:p>
            <a:r>
              <a:rPr lang="en-US" sz="2800" dirty="0"/>
              <a:t>	  root=NULL;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(parent-&gt;left==temp)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parent-&gt;left=temp-&gt;right;</a:t>
            </a:r>
          </a:p>
          <a:p>
            <a:pPr lvl="4" indent="-85090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{	parent-&gt;right=temp-&gt;right;}	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delete(temp);						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temp=NULL; return;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} // end of case 1;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262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Deletion of Node 3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case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(with both children)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35534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elseif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(temp-&gt;left!= NULL &amp;&amp; temp-&gt;right!= NULL)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{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parent =temp;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=temp-&gt;right;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while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left!=NULL)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lvl="4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parent=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4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-&gt;left;</a:t>
            </a:r>
          </a:p>
          <a:p>
            <a:pPr lvl="4" indent="-85090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lvl="2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temp-&gt;data=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-&gt;data;	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delete(temp-&gt;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right,temp,temp_succ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-&gt;data);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return;			        </a:t>
            </a:r>
          </a:p>
          <a:p>
            <a:pPr lvl="2" indent="-8032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} // end of case 3;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Deletion Function (write all 3 cases inside)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Void del(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bstnode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*root 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bstnode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parent,int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key)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{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temp_succ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,*temp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temp=root;</a:t>
            </a:r>
          </a:p>
          <a:p>
            <a:pPr lvl="2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if (root ==NULL)</a:t>
            </a:r>
          </a:p>
          <a:p>
            <a:pPr lvl="2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&lt;&lt;“tree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exist”;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98944"/>
            <a:ext cx="7467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else   //search key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while (temp!=NULL)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 (key==temp-&gt;data)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&lt;&lt;“key found”;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break;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else if (key&gt;temp-&gt;data)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parent=temp;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temp= temp-&gt;right;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</a:t>
            </a:r>
          </a:p>
          <a:p>
            <a:pPr lvl="2" indent="-80327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else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{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parent=temp;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temp= temp-&gt;left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	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//All 3 Cases: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        </a:t>
            </a:r>
          </a:p>
          <a:p>
            <a:pPr lvl="2" indent="-803275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} // end del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BST  Operation Performance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1899920"/>
          <a:ext cx="7239000" cy="32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1884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BST Cases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Insert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Delete</a:t>
                      </a:r>
                      <a:endParaRPr lang="en-US" b="1" dirty="0"/>
                    </a:p>
                  </a:txBody>
                  <a:tcPr/>
                </a:tc>
              </a:tr>
              <a:tr h="8955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 case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O(log</a:t>
                      </a:r>
                      <a:r>
                        <a:rPr lang="en-US" b="1" baseline="0" dirty="0" smtClean="0"/>
                        <a:t> 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O(log</a:t>
                      </a:r>
                      <a:r>
                        <a:rPr lang="en-US" b="1" baseline="0" dirty="0" smtClean="0"/>
                        <a:t> n)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O(log</a:t>
                      </a:r>
                      <a:r>
                        <a:rPr lang="en-US" b="1" baseline="0" dirty="0" smtClean="0"/>
                        <a:t> n)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8955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Best case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O(h)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O(h)</a:t>
                      </a:r>
                      <a:br>
                        <a:rPr lang="en-US" b="1" dirty="0" smtClean="0"/>
                      </a:b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O(h)</a:t>
                      </a:r>
                      <a:endParaRPr lang="en-US" b="1" dirty="0"/>
                    </a:p>
                  </a:txBody>
                  <a:tcPr/>
                </a:tc>
              </a:tr>
              <a:tr h="8955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Worst case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O(n)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O(n)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O(n)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1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99060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6667"/>
          <a:stretch>
            <a:fillRect/>
          </a:stretch>
        </p:blipFill>
        <p:spPr>
          <a:xfrm>
            <a:off x="0" y="9144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889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0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Threaded Binary tree: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885950"/>
            <a:ext cx="48339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08012"/>
              </p:ext>
            </p:extLst>
          </p:nvPr>
        </p:nvGraphicFramePr>
        <p:xfrm>
          <a:off x="6019800" y="1397000"/>
          <a:ext cx="16002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19800" y="1295400"/>
            <a:ext cx="1676400" cy="390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629400" y="1285964"/>
            <a:ext cx="0" cy="39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1285964"/>
            <a:ext cx="0" cy="39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53000" y="1524000"/>
            <a:ext cx="1295400" cy="576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2100218"/>
            <a:ext cx="419100" cy="185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181210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83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Dummy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8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3306</TotalTime>
  <Words>2246</Words>
  <Application>Microsoft Office PowerPoint</Application>
  <PresentationFormat>On-screen Show (4:3)</PresentationFormat>
  <Paragraphs>1003</Paragraphs>
  <Slides>120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Flow</vt:lpstr>
      <vt:lpstr>Unit-II_part 2 </vt:lpstr>
      <vt:lpstr>Points to be discussed…</vt:lpstr>
      <vt:lpstr>Linear Vs Non Linear Data Structure</vt:lpstr>
      <vt:lpstr>PowerPoint Presentation</vt:lpstr>
      <vt:lpstr>Trees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Tree Properties</vt:lpstr>
      <vt:lpstr>Binary Tree :</vt:lpstr>
      <vt:lpstr>Is it a binary tree?</vt:lpstr>
      <vt:lpstr>PowerPoint Presentation</vt:lpstr>
      <vt:lpstr>Representation of BT in Array</vt:lpstr>
      <vt:lpstr>  Representation of BT in Array</vt:lpstr>
      <vt:lpstr>Create a tree as per array: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BST for following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on BST</vt:lpstr>
      <vt:lpstr> Find the Target Key in BST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</dc:title>
  <dc:creator>dell</dc:creator>
  <cp:lastModifiedBy>Comp</cp:lastModifiedBy>
  <cp:revision>254</cp:revision>
  <dcterms:created xsi:type="dcterms:W3CDTF">2012-12-25T12:30:46Z</dcterms:created>
  <dcterms:modified xsi:type="dcterms:W3CDTF">2013-09-19T08:44:18Z</dcterms:modified>
</cp:coreProperties>
</file>