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2" r:id="rId39"/>
    <p:sldId id="293" r:id="rId40"/>
    <p:sldId id="297" r:id="rId41"/>
    <p:sldId id="294" r:id="rId42"/>
    <p:sldId id="298" r:id="rId43"/>
    <p:sldId id="299" r:id="rId44"/>
    <p:sldId id="300" r:id="rId45"/>
    <p:sldId id="295" r:id="rId46"/>
    <p:sldId id="301" r:id="rId47"/>
    <p:sldId id="302" r:id="rId48"/>
    <p:sldId id="303" r:id="rId49"/>
    <p:sldId id="304" r:id="rId50"/>
    <p:sldId id="305" r:id="rId51"/>
    <p:sldId id="306" r:id="rId52"/>
    <p:sldId id="309" r:id="rId53"/>
    <p:sldId id="307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9" r:id="rId77"/>
    <p:sldId id="331" r:id="rId78"/>
    <p:sldId id="332" r:id="rId79"/>
    <p:sldId id="333" r:id="rId80"/>
    <p:sldId id="340" r:id="rId81"/>
    <p:sldId id="341" r:id="rId82"/>
    <p:sldId id="334" r:id="rId83"/>
    <p:sldId id="335" r:id="rId84"/>
    <p:sldId id="336" r:id="rId85"/>
    <p:sldId id="337" r:id="rId86"/>
    <p:sldId id="338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940D-B800-429E-877D-FC364B18B066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82450-9468-4656-8DEE-52FC9715515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411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2450-9468-4656-8DEE-52FC97155153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352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627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832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81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485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286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905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991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90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358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64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5F6C-7AB2-4AEF-AC18-2DCA2E1864DA}" type="datetimeFigureOut">
              <a:rPr lang="en-IN" smtClean="0"/>
              <a:t>14-08-2013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ACD6-17B2-4DDC-8736-A2A0E8987F2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54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l80386.com/386htm/STR.htm" TargetMode="External"/><Relationship Id="rId2" Type="http://schemas.openxmlformats.org/officeDocument/2006/relationships/hyperlink" Target="http://intel80386.com/386htm/LTR.htm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440159"/>
          </a:xfrm>
        </p:spPr>
        <p:txBody>
          <a:bodyPr>
            <a:normAutofit/>
          </a:bodyPr>
          <a:lstStyle/>
          <a:p>
            <a:r>
              <a:rPr lang="en-IN" b="1" dirty="0"/>
              <a:t>Memory Management Unit and Segment Description and Paging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280920" cy="460851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IN" dirty="0"/>
              <a:t>80386Dx descriptor Tables GDT, LDT, IDT, descriptor cache, </a:t>
            </a:r>
            <a:endParaRPr lang="en-IN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 smtClean="0"/>
              <a:t>Code</a:t>
            </a:r>
            <a:r>
              <a:rPr lang="en-IN" dirty="0"/>
              <a:t>, data and </a:t>
            </a:r>
            <a:r>
              <a:rPr lang="en-IN" dirty="0" smtClean="0"/>
              <a:t>stack descriptors</a:t>
            </a:r>
            <a:r>
              <a:rPr lang="en-IN" dirty="0"/>
              <a:t>, </a:t>
            </a:r>
            <a:endParaRPr lang="en-IN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 smtClean="0"/>
              <a:t>system </a:t>
            </a:r>
            <a:r>
              <a:rPr lang="en-IN" dirty="0"/>
              <a:t>descriptors, </a:t>
            </a:r>
            <a:endParaRPr lang="en-IN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 smtClean="0"/>
              <a:t>privilege </a:t>
            </a:r>
            <a:r>
              <a:rPr lang="en-IN" dirty="0"/>
              <a:t>levels, </a:t>
            </a:r>
            <a:endParaRPr lang="en-IN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 smtClean="0"/>
              <a:t>Segmentation </a:t>
            </a:r>
            <a:r>
              <a:rPr lang="en-IN" dirty="0"/>
              <a:t>in 80386DX, comparison </a:t>
            </a:r>
            <a:r>
              <a:rPr lang="en-IN" dirty="0" smtClean="0"/>
              <a:t>of segmentation </a:t>
            </a:r>
            <a:r>
              <a:rPr lang="en-IN" dirty="0"/>
              <a:t>with 8086, </a:t>
            </a:r>
            <a:endParaRPr lang="en-IN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 smtClean="0"/>
              <a:t>paging</a:t>
            </a:r>
            <a:r>
              <a:rPr lang="en-IN" dirty="0"/>
              <a:t>, TSS, Nested Tasks</a:t>
            </a:r>
            <a:r>
              <a:rPr lang="en-IN" dirty="0" smtClean="0"/>
              <a:t>,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dirty="0"/>
              <a:t>Operating in Real Mode, </a:t>
            </a:r>
            <a:r>
              <a:rPr lang="en-IN" dirty="0" smtClean="0"/>
              <a:t>Protected Mode</a:t>
            </a:r>
            <a:r>
              <a:rPr lang="en-IN" dirty="0"/>
              <a:t>, Virtual 86 mode, Virtual addressing</a:t>
            </a:r>
          </a:p>
        </p:txBody>
      </p:sp>
    </p:spTree>
    <p:extLst>
      <p:ext uri="{BB962C8B-B14F-4D97-AF65-F5344CB8AC3E}">
        <p14:creationId xmlns:p14="http://schemas.microsoft.com/office/powerpoint/2010/main" val="2120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GLOBAL DESCRIPTOR TABLE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contains </a:t>
            </a:r>
            <a:r>
              <a:rPr lang="en-IN" dirty="0" smtClean="0"/>
              <a:t>descriptors which </a:t>
            </a:r>
            <a:r>
              <a:rPr lang="en-IN" dirty="0"/>
              <a:t>are possibly available to all of </a:t>
            </a:r>
            <a:r>
              <a:rPr lang="en-IN" dirty="0" smtClean="0"/>
              <a:t>the tasks </a:t>
            </a:r>
            <a:r>
              <a:rPr lang="en-IN" dirty="0"/>
              <a:t>in a system</a:t>
            </a:r>
            <a:r>
              <a:rPr lang="en-IN" dirty="0" smtClean="0"/>
              <a:t>.</a:t>
            </a:r>
          </a:p>
          <a:p>
            <a:r>
              <a:rPr lang="en-IN" dirty="0" smtClean="0"/>
              <a:t>GDT </a:t>
            </a:r>
            <a:r>
              <a:rPr lang="en-IN" dirty="0"/>
              <a:t>contains code and </a:t>
            </a:r>
            <a:r>
              <a:rPr lang="en-IN" dirty="0" smtClean="0"/>
              <a:t>data segments </a:t>
            </a:r>
            <a:r>
              <a:rPr lang="en-IN" dirty="0"/>
              <a:t>used by the operating systems and </a:t>
            </a:r>
            <a:r>
              <a:rPr lang="en-IN" dirty="0" smtClean="0"/>
              <a:t>task state </a:t>
            </a:r>
            <a:r>
              <a:rPr lang="en-IN" dirty="0"/>
              <a:t>segments, and descriptors for the LDTs in </a:t>
            </a:r>
            <a:r>
              <a:rPr lang="en-IN" dirty="0" smtClean="0"/>
              <a:t>a system</a:t>
            </a:r>
            <a:r>
              <a:rPr lang="en-IN" dirty="0"/>
              <a:t>.</a:t>
            </a:r>
          </a:p>
          <a:p>
            <a:r>
              <a:rPr lang="en-IN" dirty="0"/>
              <a:t>The first slot of the Global Descriptor Table </a:t>
            </a:r>
            <a:r>
              <a:rPr lang="en-IN" dirty="0" smtClean="0"/>
              <a:t>corresponds to </a:t>
            </a:r>
            <a:r>
              <a:rPr lang="en-IN" dirty="0"/>
              <a:t>the null selector and is not used. </a:t>
            </a:r>
            <a:r>
              <a:rPr lang="en-IN" dirty="0" smtClean="0"/>
              <a:t>The null selector </a:t>
            </a:r>
            <a:r>
              <a:rPr lang="en-IN" dirty="0"/>
              <a:t>defines a null pointer value</a:t>
            </a:r>
          </a:p>
        </p:txBody>
      </p:sp>
    </p:spTree>
    <p:extLst>
      <p:ext uri="{BB962C8B-B14F-4D97-AF65-F5344CB8AC3E}">
        <p14:creationId xmlns:p14="http://schemas.microsoft.com/office/powerpoint/2010/main" val="33650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LOCAL DESCRIPTOR TABLE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68760"/>
            <a:ext cx="8280920" cy="458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9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LOCAL DESCRIPTOR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LDTs contain descriptors which are </a:t>
            </a:r>
            <a:r>
              <a:rPr lang="en-US" b="1" dirty="0"/>
              <a:t>Task Specific. </a:t>
            </a:r>
            <a:endParaRPr lang="en-IN" dirty="0"/>
          </a:p>
          <a:p>
            <a:pPr lvl="0"/>
            <a:r>
              <a:rPr lang="en-US" dirty="0"/>
              <a:t>LDT may contain only code, data, stack, task gate and call gate descriptors. </a:t>
            </a:r>
            <a:endParaRPr lang="en-IN" dirty="0"/>
          </a:p>
          <a:p>
            <a:pPr lvl="0"/>
            <a:r>
              <a:rPr lang="en-US" dirty="0"/>
              <a:t>LDTs </a:t>
            </a:r>
            <a:r>
              <a:rPr lang="en-US" b="1" dirty="0"/>
              <a:t>isolates</a:t>
            </a:r>
            <a:r>
              <a:rPr lang="en-US" dirty="0"/>
              <a:t> a given task's code and data segments from the rest of the OS. </a:t>
            </a:r>
            <a:endParaRPr lang="en-IN" dirty="0"/>
          </a:p>
          <a:p>
            <a:pPr lvl="0"/>
            <a:r>
              <a:rPr lang="en-US" dirty="0"/>
              <a:t>Unlike the 6 byte GDT or IDT registers, the visible portion of LDT register contains only a 16-bit selector. </a:t>
            </a:r>
            <a:endParaRPr lang="en-IN" dirty="0"/>
          </a:p>
          <a:p>
            <a:pPr lvl="0"/>
            <a:r>
              <a:rPr lang="en-US" dirty="0"/>
              <a:t>This selector refers to a </a:t>
            </a:r>
            <a:r>
              <a:rPr lang="en-US" b="1" dirty="0"/>
              <a:t>Local Descriptor Table Descriptor</a:t>
            </a:r>
            <a:r>
              <a:rPr lang="en-US" dirty="0"/>
              <a:t> in the GDT.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Interrupt Descriptor Table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IDT contains descriptors to point to the location of up to </a:t>
            </a:r>
            <a:r>
              <a:rPr lang="en-US" b="1" dirty="0"/>
              <a:t>256</a:t>
            </a:r>
            <a:r>
              <a:rPr lang="en-US" dirty="0"/>
              <a:t> interrupt service routines.</a:t>
            </a:r>
            <a:endParaRPr lang="en-IN" dirty="0"/>
          </a:p>
          <a:p>
            <a:pPr lvl="0"/>
            <a:r>
              <a:rPr lang="en-US" dirty="0"/>
              <a:t>IDT should be </a:t>
            </a:r>
            <a:r>
              <a:rPr lang="en-US" dirty="0" err="1"/>
              <a:t>atleast</a:t>
            </a:r>
            <a:r>
              <a:rPr lang="en-US" dirty="0"/>
              <a:t> </a:t>
            </a:r>
            <a:r>
              <a:rPr lang="en-US" b="1" dirty="0"/>
              <a:t>256</a:t>
            </a:r>
            <a:r>
              <a:rPr lang="en-US" dirty="0"/>
              <a:t> bytes to hold 32 Intel Reserved Interrupts(32*8)</a:t>
            </a:r>
            <a:endParaRPr lang="en-IN" dirty="0"/>
          </a:p>
          <a:p>
            <a:pPr lvl="0"/>
            <a:r>
              <a:rPr lang="en-US" dirty="0"/>
              <a:t>Every interrupt used must have an entry in IDT. </a:t>
            </a:r>
            <a:endParaRPr lang="en-IN" dirty="0"/>
          </a:p>
          <a:p>
            <a:pPr lvl="0"/>
            <a:r>
              <a:rPr lang="en-US" dirty="0"/>
              <a:t>IDT entries are referenced via INT instructions, external </a:t>
            </a:r>
            <a:r>
              <a:rPr lang="en-US" b="1" dirty="0"/>
              <a:t>interrupt </a:t>
            </a:r>
            <a:r>
              <a:rPr lang="en-US" dirty="0"/>
              <a:t>vectors and </a:t>
            </a:r>
            <a:r>
              <a:rPr lang="en-US" b="1" dirty="0"/>
              <a:t>exceptions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1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Interrupt Descriptor Table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Interrupts handle </a:t>
            </a:r>
            <a:r>
              <a:rPr lang="en-US" b="1" dirty="0"/>
              <a:t>asynchronous external events</a:t>
            </a:r>
            <a:r>
              <a:rPr lang="en-US" dirty="0"/>
              <a:t>(</a:t>
            </a:r>
            <a:r>
              <a:rPr lang="en-US" dirty="0" err="1"/>
              <a:t>eg.pressing</a:t>
            </a:r>
            <a:r>
              <a:rPr lang="en-US" dirty="0"/>
              <a:t> a key) and exceptions handle </a:t>
            </a:r>
            <a:r>
              <a:rPr lang="en-US" b="1" dirty="0"/>
              <a:t>instruction faults </a:t>
            </a:r>
            <a:r>
              <a:rPr lang="en-US" dirty="0"/>
              <a:t>(e.g. page permission fault)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59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Interrupt Descriptor Table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8424936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6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object to which the segment selector points to is called a descriptor. </a:t>
            </a:r>
            <a:endParaRPr lang="en-IN" dirty="0"/>
          </a:p>
          <a:p>
            <a:pPr lvl="0"/>
            <a:r>
              <a:rPr lang="en-US" dirty="0"/>
              <a:t>Descriptors are 8 byte quantities which contain 32 bit base address, 20-bit limit and attributes (12 bits) about a given segment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/>
              <a:t>(ref word document </a:t>
            </a:r>
            <a:r>
              <a:rPr lang="en-US" dirty="0" smtClean="0"/>
              <a:t>)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7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Format of a Descriptor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8000" contrast="70000"/>
          </a:blip>
          <a:srcRect/>
          <a:stretch>
            <a:fillRect/>
          </a:stretch>
        </p:blipFill>
        <p:spPr bwMode="auto">
          <a:xfrm>
            <a:off x="179512" y="2132856"/>
            <a:ext cx="8424936" cy="326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main categories of </a:t>
            </a:r>
            <a:r>
              <a:rPr lang="en-US" dirty="0" smtClean="0"/>
              <a:t>segments</a:t>
            </a:r>
          </a:p>
          <a:p>
            <a:pPr marL="0" lvl="0" indent="0">
              <a:buNone/>
            </a:pPr>
            <a:r>
              <a:rPr lang="en-US" dirty="0" smtClean="0"/>
              <a:t>   -system </a:t>
            </a:r>
            <a:r>
              <a:rPr lang="en-US" dirty="0"/>
              <a:t>segments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-non-system </a:t>
            </a:r>
            <a:r>
              <a:rPr lang="en-US" dirty="0"/>
              <a:t>segments( for code and data)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28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DESCRIPTOR ATTRIBUTE BITS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2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80386Dx descriptor Tables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IN" dirty="0"/>
              <a:t>Segmentation is one method of memory management.</a:t>
            </a:r>
          </a:p>
          <a:p>
            <a:r>
              <a:rPr lang="en-IN" dirty="0"/>
              <a:t>Segmentation provides the basis for </a:t>
            </a:r>
            <a:r>
              <a:rPr lang="en-IN" dirty="0" smtClean="0"/>
              <a:t>protection.</a:t>
            </a:r>
          </a:p>
          <a:p>
            <a:r>
              <a:rPr lang="en-IN" dirty="0"/>
              <a:t>All information about a</a:t>
            </a:r>
          </a:p>
          <a:p>
            <a:r>
              <a:rPr lang="en-IN" dirty="0"/>
              <a:t>segment is stored in an 8 byte data structure </a:t>
            </a:r>
            <a:r>
              <a:rPr lang="en-IN" dirty="0" smtClean="0"/>
              <a:t>called a </a:t>
            </a:r>
            <a:r>
              <a:rPr lang="en-IN" b="1" i="1" dirty="0"/>
              <a:t>descriptor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All </a:t>
            </a:r>
            <a:r>
              <a:rPr lang="en-IN" dirty="0"/>
              <a:t>of the descriptors in a system </a:t>
            </a:r>
            <a:r>
              <a:rPr lang="en-IN" dirty="0" smtClean="0"/>
              <a:t>are contained </a:t>
            </a:r>
            <a:r>
              <a:rPr lang="en-IN" dirty="0"/>
              <a:t>in tables recognized by hardware.</a:t>
            </a:r>
          </a:p>
        </p:txBody>
      </p:sp>
    </p:spTree>
    <p:extLst>
      <p:ext uri="{BB962C8B-B14F-4D97-AF65-F5344CB8AC3E}">
        <p14:creationId xmlns:p14="http://schemas.microsoft.com/office/powerpoint/2010/main" val="2802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12967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7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 DESCRIPTOR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System segments describe information about </a:t>
            </a:r>
            <a:r>
              <a:rPr lang="en-IN" dirty="0" smtClean="0"/>
              <a:t>operating system </a:t>
            </a:r>
            <a:r>
              <a:rPr lang="en-IN" dirty="0"/>
              <a:t>tables, tasks, and gates</a:t>
            </a:r>
            <a:r>
              <a:rPr lang="en-IN" dirty="0" smtClean="0"/>
              <a:t>.</a:t>
            </a:r>
          </a:p>
          <a:p>
            <a:r>
              <a:rPr lang="en-IN" dirty="0"/>
              <a:t>S</a:t>
            </a:r>
            <a:r>
              <a:rPr lang="en-IN" dirty="0" smtClean="0"/>
              <a:t>ystem </a:t>
            </a:r>
            <a:r>
              <a:rPr lang="en-IN" dirty="0"/>
              <a:t>descriptors contain a </a:t>
            </a:r>
            <a:r>
              <a:rPr lang="en-IN" dirty="0" smtClean="0"/>
              <a:t>32-bit base </a:t>
            </a:r>
            <a:r>
              <a:rPr lang="en-IN" dirty="0"/>
              <a:t>linear address and a 20-bit segment limit.</a:t>
            </a:r>
          </a:p>
        </p:txBody>
      </p:sp>
    </p:spTree>
    <p:extLst>
      <p:ext uri="{BB962C8B-B14F-4D97-AF65-F5344CB8AC3E}">
        <p14:creationId xmlns:p14="http://schemas.microsoft.com/office/powerpoint/2010/main" val="7856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52736"/>
            <a:ext cx="8201025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5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LDT DESCRIPTORS (</a:t>
            </a:r>
            <a:r>
              <a:rPr lang="en-IN" dirty="0" smtClean="0"/>
              <a:t>S=0</a:t>
            </a:r>
            <a:r>
              <a:rPr lang="en-IN" dirty="0"/>
              <a:t>, </a:t>
            </a:r>
            <a:r>
              <a:rPr lang="en-IN" dirty="0" smtClean="0"/>
              <a:t>TYPE=2</a:t>
            </a:r>
            <a:r>
              <a:rPr lang="en-IN" dirty="0"/>
              <a:t>)</a:t>
            </a:r>
          </a:p>
          <a:p>
            <a:r>
              <a:rPr lang="fr-FR" dirty="0" smtClean="0"/>
              <a:t> It </a:t>
            </a:r>
            <a:r>
              <a:rPr lang="fr-FR" dirty="0" err="1" smtClean="0"/>
              <a:t>contain</a:t>
            </a:r>
            <a:r>
              <a:rPr lang="fr-FR" dirty="0" smtClean="0"/>
              <a:t> information about LDT.</a:t>
            </a:r>
            <a:endParaRPr lang="fr-FR" dirty="0"/>
          </a:p>
          <a:p>
            <a:r>
              <a:rPr lang="en-IN" dirty="0" smtClean="0"/>
              <a:t>LDTs </a:t>
            </a:r>
            <a:r>
              <a:rPr lang="en-IN" dirty="0"/>
              <a:t>contain </a:t>
            </a:r>
            <a:r>
              <a:rPr lang="en-IN" dirty="0" smtClean="0"/>
              <a:t>a table </a:t>
            </a:r>
            <a:r>
              <a:rPr lang="en-IN" dirty="0"/>
              <a:t>of segment descriptors, unique to a </a:t>
            </a:r>
            <a:r>
              <a:rPr lang="en-IN" dirty="0" smtClean="0"/>
              <a:t>particular task</a:t>
            </a:r>
            <a:r>
              <a:rPr lang="en-IN" dirty="0"/>
              <a:t>. Since the instruction to load the LDTR is </a:t>
            </a:r>
            <a:r>
              <a:rPr lang="en-IN" dirty="0" smtClean="0"/>
              <a:t>only available </a:t>
            </a:r>
            <a:r>
              <a:rPr lang="en-IN" dirty="0"/>
              <a:t>at privilege level 0, the DPL field is ignored.</a:t>
            </a:r>
          </a:p>
          <a:p>
            <a:r>
              <a:rPr lang="en-IN" dirty="0"/>
              <a:t>LDT descriptors are only allowed in the Global </a:t>
            </a:r>
            <a:r>
              <a:rPr lang="en-IN" dirty="0" err="1" smtClean="0"/>
              <a:t>DescriptorTable</a:t>
            </a:r>
            <a:r>
              <a:rPr lang="en-IN" dirty="0" smtClean="0"/>
              <a:t> </a:t>
            </a:r>
            <a:r>
              <a:rPr lang="en-IN" dirty="0"/>
              <a:t>(GDT).</a:t>
            </a:r>
          </a:p>
        </p:txBody>
      </p:sp>
    </p:spTree>
    <p:extLst>
      <p:ext uri="{BB962C8B-B14F-4D97-AF65-F5344CB8AC3E}">
        <p14:creationId xmlns:p14="http://schemas.microsoft.com/office/powerpoint/2010/main" val="1971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TSS </a:t>
            </a:r>
            <a:r>
              <a:rPr lang="en-IN" dirty="0"/>
              <a:t>DESCRIPTORS (</a:t>
            </a:r>
            <a:r>
              <a:rPr lang="en-IN" dirty="0" smtClean="0"/>
              <a:t>S=0,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TYPE=1</a:t>
            </a:r>
            <a:r>
              <a:rPr lang="en-IN" dirty="0"/>
              <a:t>, 3, 9, B)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It contains information about </a:t>
            </a:r>
            <a:r>
              <a:rPr lang="en-IN" dirty="0"/>
              <a:t>the location, size, and privilege </a:t>
            </a:r>
            <a:r>
              <a:rPr lang="en-IN" dirty="0" smtClean="0"/>
              <a:t>level of  </a:t>
            </a:r>
            <a:r>
              <a:rPr lang="en-IN" dirty="0"/>
              <a:t>(TSS</a:t>
            </a:r>
            <a:r>
              <a:rPr lang="en-IN" dirty="0" smtClean="0"/>
              <a:t>).</a:t>
            </a:r>
          </a:p>
          <a:p>
            <a:r>
              <a:rPr lang="en-IN" dirty="0" smtClean="0"/>
              <a:t>special </a:t>
            </a:r>
            <a:r>
              <a:rPr lang="en-IN" dirty="0"/>
              <a:t>fixed format segment which contains all the</a:t>
            </a:r>
          </a:p>
          <a:p>
            <a:pPr marL="0" indent="0">
              <a:buNone/>
            </a:pPr>
            <a:r>
              <a:rPr lang="en-IN" dirty="0" smtClean="0"/>
              <a:t>     state </a:t>
            </a:r>
            <a:r>
              <a:rPr lang="en-IN" dirty="0"/>
              <a:t>information for a task and a linkage field </a:t>
            </a:r>
            <a:r>
              <a:rPr lang="en-IN" dirty="0" smtClean="0"/>
              <a:t>to        permit     nesting </a:t>
            </a:r>
            <a:r>
              <a:rPr lang="en-IN" dirty="0"/>
              <a:t>tasks.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TYPE field is used to </a:t>
            </a:r>
            <a:r>
              <a:rPr lang="en-IN" dirty="0" smtClean="0"/>
              <a:t>indicate whether </a:t>
            </a:r>
            <a:r>
              <a:rPr lang="en-IN" dirty="0"/>
              <a:t>the task is currently BUSY (i.e. on </a:t>
            </a:r>
            <a:r>
              <a:rPr lang="en-IN" dirty="0" smtClean="0"/>
              <a:t>a chain </a:t>
            </a:r>
            <a:r>
              <a:rPr lang="en-IN" dirty="0"/>
              <a:t>of active tasks) or the TSS is </a:t>
            </a:r>
            <a:r>
              <a:rPr lang="en-IN" dirty="0" smtClean="0"/>
              <a:t>available,</a:t>
            </a:r>
            <a:r>
              <a:rPr lang="en-IN" dirty="0"/>
              <a:t> </a:t>
            </a:r>
            <a:r>
              <a:rPr lang="en-IN" dirty="0" smtClean="0"/>
              <a:t>indicates </a:t>
            </a:r>
            <a:r>
              <a:rPr lang="en-IN" dirty="0"/>
              <a:t>if the segment contains </a:t>
            </a:r>
            <a:r>
              <a:rPr lang="en-IN" dirty="0" smtClean="0"/>
              <a:t>a 80286 </a:t>
            </a:r>
            <a:r>
              <a:rPr lang="en-IN" dirty="0"/>
              <a:t>or an Intel386 DX TSS.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Task </a:t>
            </a:r>
            <a:r>
              <a:rPr lang="en-IN" dirty="0" smtClean="0"/>
              <a:t>Register(TR</a:t>
            </a:r>
            <a:r>
              <a:rPr lang="en-IN" dirty="0"/>
              <a:t>) contains the selector which points to the </a:t>
            </a:r>
            <a:r>
              <a:rPr lang="en-IN" dirty="0" smtClean="0"/>
              <a:t>current Task </a:t>
            </a:r>
            <a:r>
              <a:rPr lang="en-IN" dirty="0"/>
              <a:t>State Segment.</a:t>
            </a:r>
          </a:p>
        </p:txBody>
      </p:sp>
    </p:spTree>
    <p:extLst>
      <p:ext uri="{BB962C8B-B14F-4D97-AF65-F5344CB8AC3E}">
        <p14:creationId xmlns:p14="http://schemas.microsoft.com/office/powerpoint/2010/main" val="12354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GATE DESCRIPTORS (</a:t>
            </a:r>
            <a:r>
              <a:rPr lang="en-IN" dirty="0" smtClean="0"/>
              <a:t>S=0</a:t>
            </a:r>
            <a:r>
              <a:rPr lang="en-IN" dirty="0"/>
              <a:t>,</a:t>
            </a:r>
            <a:br>
              <a:rPr lang="en-IN" dirty="0"/>
            </a:br>
            <a:r>
              <a:rPr lang="en-IN" dirty="0" smtClean="0"/>
              <a:t>TYPE=4-7</a:t>
            </a:r>
            <a:r>
              <a:rPr lang="en-IN" dirty="0"/>
              <a:t>, C, 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13387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Gates are used to control access to entry </a:t>
            </a:r>
            <a:r>
              <a:rPr lang="en-IN" dirty="0" smtClean="0"/>
              <a:t>points within </a:t>
            </a:r>
            <a:r>
              <a:rPr lang="en-IN" dirty="0"/>
              <a:t>the target code segment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Gates </a:t>
            </a:r>
            <a:r>
              <a:rPr lang="en-IN" dirty="0"/>
              <a:t>provide a level </a:t>
            </a:r>
            <a:r>
              <a:rPr lang="en-IN" dirty="0" smtClean="0"/>
              <a:t>of indirection </a:t>
            </a:r>
            <a:r>
              <a:rPr lang="en-IN" dirty="0"/>
              <a:t>between the source and destination </a:t>
            </a:r>
            <a:r>
              <a:rPr lang="en-IN" dirty="0" smtClean="0"/>
              <a:t>of the </a:t>
            </a:r>
            <a:r>
              <a:rPr lang="en-IN" dirty="0"/>
              <a:t>control transfer.</a:t>
            </a:r>
            <a:endParaRPr lang="en-IN" dirty="0" smtClean="0"/>
          </a:p>
          <a:p>
            <a:r>
              <a:rPr lang="en-IN" b="1" dirty="0" smtClean="0"/>
              <a:t>Types: </a:t>
            </a:r>
          </a:p>
          <a:p>
            <a:r>
              <a:rPr lang="en-IN" dirty="0" smtClean="0"/>
              <a:t>call gates(to change </a:t>
            </a:r>
            <a:r>
              <a:rPr lang="en-IN" dirty="0"/>
              <a:t>privilege </a:t>
            </a:r>
            <a:r>
              <a:rPr lang="en-IN" dirty="0" smtClean="0"/>
              <a:t>levels), </a:t>
            </a:r>
          </a:p>
          <a:p>
            <a:r>
              <a:rPr lang="en-IN" dirty="0" smtClean="0"/>
              <a:t>task gates(</a:t>
            </a:r>
            <a:r>
              <a:rPr lang="en-IN" dirty="0"/>
              <a:t>used to perform a </a:t>
            </a:r>
            <a:r>
              <a:rPr lang="en-IN" dirty="0" smtClean="0"/>
              <a:t>task switch)</a:t>
            </a:r>
          </a:p>
          <a:p>
            <a:r>
              <a:rPr lang="en-IN" dirty="0" smtClean="0"/>
              <a:t>interrupt gates</a:t>
            </a:r>
            <a:r>
              <a:rPr lang="en-IN" dirty="0"/>
              <a:t>, and trap </a:t>
            </a:r>
            <a:r>
              <a:rPr lang="en-IN" dirty="0" smtClean="0"/>
              <a:t>gates( </a:t>
            </a:r>
            <a:r>
              <a:rPr lang="en-IN" dirty="0"/>
              <a:t>to specify interrupt</a:t>
            </a:r>
          </a:p>
          <a:p>
            <a:pPr marL="0" indent="0">
              <a:buNone/>
            </a:pPr>
            <a:r>
              <a:rPr lang="en-IN" dirty="0" smtClean="0"/>
              <a:t>     service routines).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Gate Descriptor Format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en-IN" dirty="0"/>
              <a:t>Gate Descriptor Format </a:t>
            </a:r>
            <a:r>
              <a:rPr lang="en-IN" dirty="0" smtClean="0"/>
              <a:t>(Call Descriptor)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001419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used </a:t>
            </a:r>
            <a:r>
              <a:rPr lang="en-IN" dirty="0"/>
              <a:t>to </a:t>
            </a:r>
            <a:r>
              <a:rPr lang="en-IN" dirty="0" smtClean="0"/>
              <a:t>transfer program </a:t>
            </a:r>
            <a:r>
              <a:rPr lang="en-IN" dirty="0"/>
              <a:t>control to a more privileged </a:t>
            </a:r>
            <a:r>
              <a:rPr lang="en-IN" dirty="0" smtClean="0"/>
              <a:t>level.</a:t>
            </a:r>
          </a:p>
          <a:p>
            <a:r>
              <a:rPr lang="en-IN" b="1" i="1" dirty="0"/>
              <a:t>The </a:t>
            </a:r>
            <a:r>
              <a:rPr lang="en-IN" b="1" i="1" dirty="0" smtClean="0"/>
              <a:t>call gate </a:t>
            </a:r>
            <a:r>
              <a:rPr lang="en-IN" b="1" i="1" dirty="0"/>
              <a:t>descriptor consists of three fields: </a:t>
            </a:r>
            <a:endParaRPr lang="en-IN" b="1" i="1" dirty="0" smtClean="0"/>
          </a:p>
          <a:p>
            <a:r>
              <a:rPr lang="en-IN" b="1" i="1" dirty="0" smtClean="0"/>
              <a:t>the access byte</a:t>
            </a:r>
            <a:r>
              <a:rPr lang="en-IN" dirty="0"/>
              <a:t>, </a:t>
            </a:r>
            <a:r>
              <a:rPr lang="en-IN" b="1" i="1" dirty="0"/>
              <a:t>a long pointer </a:t>
            </a:r>
            <a:r>
              <a:rPr lang="en-IN" dirty="0"/>
              <a:t>(selector and offset) </a:t>
            </a:r>
            <a:r>
              <a:rPr lang="en-IN" dirty="0" smtClean="0"/>
              <a:t>which points </a:t>
            </a:r>
            <a:r>
              <a:rPr lang="en-IN" dirty="0"/>
              <a:t>to the start of a routine </a:t>
            </a:r>
            <a:r>
              <a:rPr lang="en-IN" dirty="0" smtClean="0"/>
              <a:t>, </a:t>
            </a:r>
            <a:r>
              <a:rPr lang="en-IN" b="1" i="1" dirty="0"/>
              <a:t>a word </a:t>
            </a:r>
            <a:r>
              <a:rPr lang="en-IN" b="1" i="1" dirty="0" smtClean="0"/>
              <a:t>count </a:t>
            </a:r>
            <a:r>
              <a:rPr lang="en-IN" dirty="0" smtClean="0"/>
              <a:t>specifies </a:t>
            </a:r>
            <a:r>
              <a:rPr lang="en-IN" dirty="0"/>
              <a:t>how many parameters are to be </a:t>
            </a:r>
            <a:r>
              <a:rPr lang="en-IN" dirty="0" smtClean="0"/>
              <a:t>copied from </a:t>
            </a:r>
            <a:r>
              <a:rPr lang="en-IN" dirty="0"/>
              <a:t>the caller's stack to the stack of the </a:t>
            </a:r>
            <a:r>
              <a:rPr lang="en-IN" dirty="0" smtClean="0"/>
              <a:t>called routine</a:t>
            </a:r>
            <a:r>
              <a:rPr lang="en-IN" dirty="0"/>
              <a:t>. </a:t>
            </a:r>
            <a:r>
              <a:rPr lang="en-IN" dirty="0" smtClean="0"/>
              <a:t>field </a:t>
            </a:r>
            <a:r>
              <a:rPr lang="en-IN" dirty="0"/>
              <a:t>is only used by </a:t>
            </a:r>
            <a:r>
              <a:rPr lang="en-IN" dirty="0" smtClean="0"/>
              <a:t>call gates </a:t>
            </a:r>
            <a:r>
              <a:rPr lang="en-IN" dirty="0"/>
              <a:t>when there is a change in the privilege level,</a:t>
            </a:r>
          </a:p>
          <a:p>
            <a:r>
              <a:rPr lang="en-IN" dirty="0"/>
              <a:t>other types of gates </a:t>
            </a:r>
            <a:r>
              <a:rPr lang="en-IN" dirty="0" smtClean="0"/>
              <a:t>ignore it.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8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Gate Descriptor </a:t>
            </a:r>
            <a:r>
              <a:rPr lang="en-IN" dirty="0" smtClean="0"/>
              <a:t>Format</a:t>
            </a:r>
            <a:br>
              <a:rPr lang="en-IN" dirty="0" smtClean="0"/>
            </a:br>
            <a:r>
              <a:rPr lang="en-IN" dirty="0" smtClean="0"/>
              <a:t>(</a:t>
            </a:r>
            <a:r>
              <a:rPr lang="en-IN" dirty="0"/>
              <a:t>Interrupt and </a:t>
            </a:r>
            <a:r>
              <a:rPr lang="en-IN" dirty="0" smtClean="0"/>
              <a:t>Trap </a:t>
            </a:r>
            <a:r>
              <a:rPr lang="en-IN" dirty="0"/>
              <a:t>gates 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use </a:t>
            </a:r>
            <a:r>
              <a:rPr lang="en-IN" dirty="0"/>
              <a:t>the destination </a:t>
            </a:r>
            <a:r>
              <a:rPr lang="en-IN" dirty="0" smtClean="0"/>
              <a:t>selector and </a:t>
            </a:r>
            <a:r>
              <a:rPr lang="en-IN" dirty="0"/>
              <a:t>destination offset fields of the gate descriptor </a:t>
            </a:r>
            <a:r>
              <a:rPr lang="en-IN" dirty="0" smtClean="0"/>
              <a:t>as a </a:t>
            </a:r>
            <a:r>
              <a:rPr lang="en-IN" dirty="0"/>
              <a:t>pointer to the start of the interrupt or trap </a:t>
            </a:r>
            <a:r>
              <a:rPr lang="en-IN" dirty="0" smtClean="0"/>
              <a:t>handler</a:t>
            </a:r>
            <a:r>
              <a:rPr lang="en-IN" dirty="0"/>
              <a:t> </a:t>
            </a:r>
            <a:r>
              <a:rPr lang="en-IN" dirty="0" smtClean="0"/>
              <a:t>routines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the interrupt gate disables </a:t>
            </a:r>
            <a:r>
              <a:rPr lang="en-IN" dirty="0" smtClean="0"/>
              <a:t>interrupts(resets </a:t>
            </a:r>
            <a:r>
              <a:rPr lang="en-IN" dirty="0"/>
              <a:t>the IF bit) while the trap gate does not.</a:t>
            </a:r>
          </a:p>
        </p:txBody>
      </p:sp>
    </p:spTree>
    <p:extLst>
      <p:ext uri="{BB962C8B-B14F-4D97-AF65-F5344CB8AC3E}">
        <p14:creationId xmlns:p14="http://schemas.microsoft.com/office/powerpoint/2010/main" val="1240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Gate Descriptor Format</a:t>
            </a:r>
            <a:br>
              <a:rPr lang="en-IN" dirty="0"/>
            </a:br>
            <a:r>
              <a:rPr lang="en-IN" dirty="0" smtClean="0"/>
              <a:t>(Task Gate)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U</a:t>
            </a:r>
            <a:r>
              <a:rPr lang="en-IN" dirty="0" smtClean="0"/>
              <a:t>sed </a:t>
            </a:r>
            <a:r>
              <a:rPr lang="en-IN" dirty="0"/>
              <a:t>to switch tasks. </a:t>
            </a:r>
            <a:endParaRPr lang="en-IN" dirty="0" smtClean="0"/>
          </a:p>
          <a:p>
            <a:r>
              <a:rPr lang="en-IN" dirty="0" smtClean="0"/>
              <a:t>may </a:t>
            </a:r>
            <a:r>
              <a:rPr lang="en-IN" dirty="0"/>
              <a:t>only refer to a task state segment </a:t>
            </a:r>
            <a:r>
              <a:rPr lang="en-IN" dirty="0" smtClean="0"/>
              <a:t>therefore </a:t>
            </a:r>
            <a:r>
              <a:rPr lang="en-IN" dirty="0"/>
              <a:t>only the </a:t>
            </a:r>
            <a:r>
              <a:rPr lang="en-IN" dirty="0" smtClean="0"/>
              <a:t>destination selector </a:t>
            </a:r>
            <a:r>
              <a:rPr lang="en-IN" dirty="0"/>
              <a:t>portion of a task gate descriptor is </a:t>
            </a:r>
            <a:r>
              <a:rPr lang="en-IN" dirty="0" smtClean="0"/>
              <a:t>used, and </a:t>
            </a:r>
            <a:r>
              <a:rPr lang="en-IN" dirty="0"/>
              <a:t>the destination offset is ignored</a:t>
            </a:r>
            <a:r>
              <a:rPr lang="en-IN" dirty="0" smtClean="0"/>
              <a:t>.</a:t>
            </a:r>
          </a:p>
          <a:p>
            <a:r>
              <a:rPr lang="en-IN" b="1" i="1" dirty="0"/>
              <a:t>Exception 13</a:t>
            </a:r>
            <a:r>
              <a:rPr lang="en-IN" dirty="0"/>
              <a:t> is generated when a destination </a:t>
            </a:r>
            <a:r>
              <a:rPr lang="en-IN" dirty="0" smtClean="0"/>
              <a:t>selector does </a:t>
            </a:r>
            <a:r>
              <a:rPr lang="en-IN" dirty="0"/>
              <a:t>not refer to a correct descriptor type, i.e., </a:t>
            </a:r>
            <a:r>
              <a:rPr lang="en-IN" dirty="0" smtClean="0"/>
              <a:t>a code </a:t>
            </a:r>
            <a:r>
              <a:rPr lang="en-IN" dirty="0"/>
              <a:t>segment for an interrupt, trap or call gate, </a:t>
            </a:r>
            <a:r>
              <a:rPr lang="en-IN" dirty="0" smtClean="0"/>
              <a:t>a TSS </a:t>
            </a:r>
            <a:r>
              <a:rPr lang="en-IN" dirty="0"/>
              <a:t>for a task gate.</a:t>
            </a:r>
          </a:p>
        </p:txBody>
      </p:sp>
    </p:spTree>
    <p:extLst>
      <p:ext uri="{BB962C8B-B14F-4D97-AF65-F5344CB8AC3E}">
        <p14:creationId xmlns:p14="http://schemas.microsoft.com/office/powerpoint/2010/main" val="25184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PL: Privilege </a:t>
            </a:r>
            <a:r>
              <a:rPr lang="en-IN" dirty="0" smtClean="0"/>
              <a:t>Level-  One </a:t>
            </a:r>
            <a:r>
              <a:rPr lang="en-IN" dirty="0"/>
              <a:t>of the four hierarchical</a:t>
            </a:r>
          </a:p>
          <a:p>
            <a:pPr marL="0" indent="0">
              <a:buNone/>
            </a:pPr>
            <a:r>
              <a:rPr lang="en-IN" dirty="0"/>
              <a:t>privilege levels. Level 0 is the most privileged level</a:t>
            </a:r>
          </a:p>
          <a:p>
            <a:pPr marL="0" indent="0">
              <a:buNone/>
            </a:pPr>
            <a:r>
              <a:rPr lang="en-IN" dirty="0"/>
              <a:t>and level 3 is the least privileged. More privileged</a:t>
            </a:r>
          </a:p>
          <a:p>
            <a:pPr marL="0" indent="0">
              <a:buNone/>
            </a:pPr>
            <a:r>
              <a:rPr lang="en-IN" dirty="0"/>
              <a:t>levels are numerically smaller than less privileged</a:t>
            </a:r>
          </a:p>
          <a:p>
            <a:pPr marL="0" indent="0">
              <a:buNone/>
            </a:pPr>
            <a:r>
              <a:rPr lang="en-IN" dirty="0"/>
              <a:t>levels.</a:t>
            </a:r>
          </a:p>
          <a:p>
            <a:r>
              <a:rPr lang="en-IN" dirty="0"/>
              <a:t>RPL: Requestor Privilege </a:t>
            </a:r>
            <a:r>
              <a:rPr lang="en-IN" dirty="0" smtClean="0"/>
              <a:t>Level-The </a:t>
            </a:r>
            <a:r>
              <a:rPr lang="en-IN" dirty="0"/>
              <a:t>privilege level</a:t>
            </a:r>
          </a:p>
          <a:p>
            <a:pPr marL="0" indent="0">
              <a:buNone/>
            </a:pPr>
            <a:r>
              <a:rPr lang="en-IN" dirty="0"/>
              <a:t>of the original supplier of the selector. RPL is </a:t>
            </a:r>
            <a:r>
              <a:rPr lang="en-IN" dirty="0" smtClean="0"/>
              <a:t>determined by </a:t>
            </a:r>
            <a:r>
              <a:rPr lang="en-IN" dirty="0"/>
              <a:t>the least two significant bits of a selector.</a:t>
            </a:r>
          </a:p>
        </p:txBody>
      </p:sp>
    </p:spTree>
    <p:extLst>
      <p:ext uri="{BB962C8B-B14F-4D97-AF65-F5344CB8AC3E}">
        <p14:creationId xmlns:p14="http://schemas.microsoft.com/office/powerpoint/2010/main" val="32503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SELECTOR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64488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SELECTOR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472608"/>
          </a:xfrm>
        </p:spPr>
        <p:txBody>
          <a:bodyPr>
            <a:normAutofit/>
          </a:bodyPr>
          <a:lstStyle/>
          <a:p>
            <a:r>
              <a:rPr lang="en-IN" dirty="0"/>
              <a:t>A selector in Protected Mode has three fields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 1. </a:t>
            </a:r>
            <a:r>
              <a:rPr lang="en-IN" b="1" dirty="0" smtClean="0"/>
              <a:t>Local or </a:t>
            </a:r>
            <a:r>
              <a:rPr lang="en-IN" b="1" dirty="0"/>
              <a:t>Global Descriptor Table Indicator (TI), </a:t>
            </a:r>
            <a:r>
              <a:rPr lang="en-IN" dirty="0" smtClean="0"/>
              <a:t>Descriptor(</a:t>
            </a:r>
            <a:r>
              <a:rPr lang="en-IN" dirty="0"/>
              <a:t>select one of two memory-based tables </a:t>
            </a:r>
            <a:r>
              <a:rPr lang="en-IN" dirty="0" smtClean="0"/>
              <a:t>of descriptors GDT or LDT)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 2. </a:t>
            </a:r>
            <a:r>
              <a:rPr lang="en-IN" b="1" dirty="0" smtClean="0"/>
              <a:t>Entry </a:t>
            </a:r>
            <a:r>
              <a:rPr lang="en-IN" b="1" dirty="0"/>
              <a:t>Index (</a:t>
            </a:r>
            <a:r>
              <a:rPr lang="en-IN" b="1" dirty="0" smtClean="0"/>
              <a:t>Index):</a:t>
            </a:r>
            <a:r>
              <a:rPr lang="en-IN" dirty="0"/>
              <a:t>selects one of 8K </a:t>
            </a:r>
            <a:r>
              <a:rPr lang="en-IN" dirty="0" smtClean="0"/>
              <a:t>  descriptors in </a:t>
            </a:r>
            <a:r>
              <a:rPr lang="en-IN" dirty="0"/>
              <a:t>the appropriate descriptor table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  3. </a:t>
            </a:r>
            <a:r>
              <a:rPr lang="en-IN" b="1" dirty="0" smtClean="0"/>
              <a:t>Requestor </a:t>
            </a:r>
            <a:r>
              <a:rPr lang="en-IN" b="1" dirty="0"/>
              <a:t>(the </a:t>
            </a:r>
            <a:r>
              <a:rPr lang="en-IN" b="1" dirty="0" smtClean="0"/>
              <a:t>selector's</a:t>
            </a:r>
            <a:r>
              <a:rPr lang="en-IN" b="1" dirty="0"/>
              <a:t>)</a:t>
            </a:r>
            <a:r>
              <a:rPr lang="en-IN" b="1" dirty="0" smtClean="0"/>
              <a:t> Privilege </a:t>
            </a:r>
            <a:r>
              <a:rPr lang="en-IN" b="1" dirty="0"/>
              <a:t>Level </a:t>
            </a:r>
            <a:r>
              <a:rPr lang="en-IN" dirty="0"/>
              <a:t>(</a:t>
            </a:r>
            <a:r>
              <a:rPr lang="en-IN" dirty="0" smtClean="0"/>
              <a:t>RPL):</a:t>
            </a:r>
            <a:r>
              <a:rPr lang="en-IN" dirty="0"/>
              <a:t>allow high speed testing of the selector's</a:t>
            </a:r>
          </a:p>
          <a:p>
            <a:pPr marL="0" indent="0">
              <a:buNone/>
            </a:pPr>
            <a:r>
              <a:rPr lang="en-IN" dirty="0" smtClean="0"/>
              <a:t>     privilege </a:t>
            </a:r>
            <a:r>
              <a:rPr lang="en-IN" dirty="0"/>
              <a:t>attributes.</a:t>
            </a:r>
          </a:p>
        </p:txBody>
      </p:sp>
    </p:spTree>
    <p:extLst>
      <p:ext uri="{BB962C8B-B14F-4D97-AF65-F5344CB8AC3E}">
        <p14:creationId xmlns:p14="http://schemas.microsoft.com/office/powerpoint/2010/main" val="2750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SEGMENT DESCRIPTOR CACHE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E</a:t>
            </a:r>
            <a:r>
              <a:rPr lang="en-IN" dirty="0" smtClean="0"/>
              <a:t>very </a:t>
            </a:r>
            <a:r>
              <a:rPr lang="en-IN" dirty="0"/>
              <a:t>segment </a:t>
            </a:r>
            <a:r>
              <a:rPr lang="en-IN" dirty="0" smtClean="0"/>
              <a:t>register has </a:t>
            </a:r>
            <a:r>
              <a:rPr lang="en-IN" dirty="0"/>
              <a:t>a segment descriptor cache register </a:t>
            </a:r>
            <a:r>
              <a:rPr lang="en-IN" dirty="0" smtClean="0"/>
              <a:t>associated with </a:t>
            </a:r>
            <a:r>
              <a:rPr lang="en-IN" dirty="0"/>
              <a:t>it</a:t>
            </a:r>
            <a:r>
              <a:rPr lang="en-IN" dirty="0" smtClean="0"/>
              <a:t>.</a:t>
            </a:r>
          </a:p>
          <a:p>
            <a:r>
              <a:rPr lang="en-IN" dirty="0"/>
              <a:t>Whenever a segment register's </a:t>
            </a:r>
            <a:r>
              <a:rPr lang="en-IN" dirty="0" smtClean="0"/>
              <a:t>contents are </a:t>
            </a:r>
            <a:r>
              <a:rPr lang="en-IN" dirty="0"/>
              <a:t>changed, the 8-byte descriptor </a:t>
            </a:r>
            <a:r>
              <a:rPr lang="en-IN" dirty="0" smtClean="0"/>
              <a:t>associated with </a:t>
            </a:r>
            <a:r>
              <a:rPr lang="en-IN" dirty="0"/>
              <a:t>that selector is automatically loaded (</a:t>
            </a:r>
            <a:r>
              <a:rPr lang="en-IN" dirty="0" smtClean="0"/>
              <a:t>cached) on </a:t>
            </a:r>
            <a:r>
              <a:rPr lang="en-IN" dirty="0"/>
              <a:t>the chip</a:t>
            </a:r>
            <a:r>
              <a:rPr lang="en-IN" dirty="0" smtClean="0"/>
              <a:t>.</a:t>
            </a:r>
          </a:p>
          <a:p>
            <a:r>
              <a:rPr lang="en-IN" dirty="0"/>
              <a:t>Once loaded, all references to that </a:t>
            </a:r>
            <a:r>
              <a:rPr lang="en-IN" dirty="0" smtClean="0"/>
              <a:t>segment use </a:t>
            </a:r>
            <a:r>
              <a:rPr lang="en-IN" dirty="0"/>
              <a:t>the cached descriptor information instead</a:t>
            </a:r>
          </a:p>
          <a:p>
            <a:pPr marL="0" indent="0">
              <a:buNone/>
            </a:pPr>
            <a:r>
              <a:rPr lang="en-IN" dirty="0" smtClean="0"/>
              <a:t>    of </a:t>
            </a:r>
            <a:r>
              <a:rPr lang="en-IN" dirty="0" err="1" smtClean="0"/>
              <a:t>reaccessing</a:t>
            </a:r>
            <a:r>
              <a:rPr lang="en-IN" dirty="0" smtClean="0"/>
              <a:t> </a:t>
            </a:r>
            <a:r>
              <a:rPr lang="en-IN" dirty="0"/>
              <a:t>the descriptor</a:t>
            </a:r>
            <a:r>
              <a:rPr lang="en-IN" dirty="0" smtClean="0"/>
              <a:t>.</a:t>
            </a:r>
          </a:p>
          <a:p>
            <a:r>
              <a:rPr lang="en-IN" dirty="0"/>
              <a:t>The contents of </a:t>
            </a:r>
            <a:r>
              <a:rPr lang="en-IN" dirty="0" smtClean="0"/>
              <a:t>the descriptor </a:t>
            </a:r>
            <a:r>
              <a:rPr lang="en-IN" dirty="0"/>
              <a:t>cache are not visible to the programmer.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1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SEGMENT DESCRIPTOR REGISTER</a:t>
            </a:r>
            <a:br>
              <a:rPr lang="en-IN" dirty="0"/>
            </a:br>
            <a:r>
              <a:rPr lang="en-IN" dirty="0"/>
              <a:t>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The contents of the segment descriptor cache </a:t>
            </a:r>
            <a:r>
              <a:rPr lang="en-IN" dirty="0" smtClean="0"/>
              <a:t>vary  depending </a:t>
            </a:r>
            <a:r>
              <a:rPr lang="en-IN" dirty="0"/>
              <a:t>on the mode the Intel386 DX is </a:t>
            </a:r>
            <a:r>
              <a:rPr lang="en-IN" dirty="0" smtClean="0"/>
              <a:t>operating in.</a:t>
            </a:r>
          </a:p>
          <a:p>
            <a:r>
              <a:rPr lang="en-IN" dirty="0"/>
              <a:t>Real Address </a:t>
            </a:r>
            <a:r>
              <a:rPr lang="en-IN" dirty="0" err="1" smtClean="0"/>
              <a:t>Mode:</a:t>
            </a:r>
            <a:r>
              <a:rPr lang="en-IN" dirty="0" err="1"/>
              <a:t>the</a:t>
            </a:r>
            <a:r>
              <a:rPr lang="en-IN" dirty="0"/>
              <a:t> </a:t>
            </a:r>
            <a:r>
              <a:rPr lang="en-IN" dirty="0" smtClean="0"/>
              <a:t>base is </a:t>
            </a:r>
            <a:r>
              <a:rPr lang="en-IN" dirty="0"/>
              <a:t>set to sixteen times the current selector value, </a:t>
            </a:r>
            <a:r>
              <a:rPr lang="en-IN" dirty="0" smtClean="0"/>
              <a:t>the limit </a:t>
            </a:r>
            <a:r>
              <a:rPr lang="en-IN" dirty="0"/>
              <a:t>is fixed at 0000FFFFH</a:t>
            </a:r>
            <a:r>
              <a:rPr lang="en-IN" dirty="0" smtClean="0"/>
              <a:t>,</a:t>
            </a:r>
          </a:p>
          <a:p>
            <a:r>
              <a:rPr lang="en-IN" dirty="0"/>
              <a:t>the attributes </a:t>
            </a:r>
            <a:r>
              <a:rPr lang="en-IN" dirty="0" smtClean="0"/>
              <a:t>are  fixed(present ,fully usable)</a:t>
            </a:r>
          </a:p>
          <a:p>
            <a:r>
              <a:rPr lang="en-IN" dirty="0"/>
              <a:t>``privilege level'' is always </a:t>
            </a:r>
            <a:r>
              <a:rPr lang="en-IN" dirty="0" smtClean="0"/>
              <a:t>fixed-level 0. so  </a:t>
            </a:r>
            <a:r>
              <a:rPr lang="en-IN" dirty="0"/>
              <a:t>I/O and other privileged </a:t>
            </a:r>
            <a:r>
              <a:rPr lang="en-IN" dirty="0" err="1"/>
              <a:t>opcodes</a:t>
            </a:r>
            <a:r>
              <a:rPr lang="en-IN" dirty="0"/>
              <a:t> may </a:t>
            </a:r>
            <a:r>
              <a:rPr lang="en-IN" dirty="0" smtClean="0"/>
              <a:t>be executed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5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SEGMENT DESCRIPTOR REGISTER</a:t>
            </a:r>
            <a:br>
              <a:rPr lang="en-IN" dirty="0"/>
            </a:br>
            <a:r>
              <a:rPr lang="en-IN" dirty="0"/>
              <a:t>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Protected Mode, </a:t>
            </a:r>
            <a:r>
              <a:rPr lang="en-IN" dirty="0" smtClean="0"/>
              <a:t>:</a:t>
            </a:r>
          </a:p>
          <a:p>
            <a:r>
              <a:rPr lang="en-IN" dirty="0" smtClean="0"/>
              <a:t>each </a:t>
            </a:r>
            <a:r>
              <a:rPr lang="en-IN" dirty="0"/>
              <a:t>of these fields are </a:t>
            </a:r>
            <a:r>
              <a:rPr lang="en-IN" dirty="0" smtClean="0"/>
              <a:t>defined according </a:t>
            </a:r>
            <a:r>
              <a:rPr lang="en-IN" dirty="0"/>
              <a:t>to the contents of the segment </a:t>
            </a:r>
            <a:r>
              <a:rPr lang="en-IN" dirty="0" smtClean="0"/>
              <a:t>descriptor indexed </a:t>
            </a:r>
            <a:r>
              <a:rPr lang="en-IN" dirty="0"/>
              <a:t>by the selector value loaded into the </a:t>
            </a:r>
            <a:r>
              <a:rPr lang="en-IN" dirty="0" smtClean="0"/>
              <a:t>segment register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03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313"/>
            <a:ext cx="8640959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Level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dirty="0" smtClean="0"/>
          </a:p>
          <a:p>
            <a:r>
              <a:rPr lang="en-US" sz="3800" dirty="0"/>
              <a:t>has </a:t>
            </a:r>
            <a:r>
              <a:rPr lang="en-US" sz="3800" b="1" dirty="0"/>
              <a:t>four levels of protection </a:t>
            </a:r>
            <a:r>
              <a:rPr lang="en-US" sz="3800" dirty="0"/>
              <a:t>which isolate and protect user programs from each other and the operating system.</a:t>
            </a:r>
            <a:endParaRPr lang="en-IN" sz="3800" dirty="0"/>
          </a:p>
          <a:p>
            <a:pPr lvl="0"/>
            <a:r>
              <a:rPr lang="en-US" sz="3800" dirty="0" smtClean="0"/>
              <a:t>The </a:t>
            </a:r>
            <a:r>
              <a:rPr lang="en-US" sz="3800" dirty="0"/>
              <a:t>privilege levels </a:t>
            </a:r>
            <a:r>
              <a:rPr lang="en-US" sz="3800" b="1" dirty="0"/>
              <a:t>control</a:t>
            </a:r>
            <a:r>
              <a:rPr lang="en-US" sz="3800" dirty="0"/>
              <a:t> the use of </a:t>
            </a:r>
            <a:endParaRPr lang="en-IN" sz="3800" dirty="0"/>
          </a:p>
          <a:p>
            <a:pPr lvl="1"/>
            <a:r>
              <a:rPr lang="en-US" sz="3800" dirty="0"/>
              <a:t>privileged instructions</a:t>
            </a:r>
            <a:endParaRPr lang="en-IN" sz="3800" dirty="0"/>
          </a:p>
          <a:p>
            <a:pPr lvl="1"/>
            <a:r>
              <a:rPr lang="en-US" sz="3800" dirty="0"/>
              <a:t>I/O instructions</a:t>
            </a:r>
            <a:endParaRPr lang="en-IN" sz="3800" dirty="0"/>
          </a:p>
          <a:p>
            <a:pPr lvl="1"/>
            <a:r>
              <a:rPr lang="en-US" sz="3800" b="1" dirty="0"/>
              <a:t>access to segments and segment descriptors. </a:t>
            </a:r>
            <a:endParaRPr lang="en-IN" sz="3800" dirty="0"/>
          </a:p>
          <a:p>
            <a:pPr lvl="0"/>
            <a:r>
              <a:rPr lang="en-US" sz="3800" dirty="0"/>
              <a:t>Intel386 DX provides protection as part of its </a:t>
            </a:r>
            <a:r>
              <a:rPr lang="en-US" sz="3800" b="1" dirty="0"/>
              <a:t>Memory Management Unit.</a:t>
            </a:r>
            <a:r>
              <a:rPr lang="en-US" sz="3800" dirty="0"/>
              <a:t> </a:t>
            </a:r>
            <a:endParaRPr lang="en-IN" sz="3800" dirty="0"/>
          </a:p>
          <a:p>
            <a:pPr lvl="0"/>
            <a:r>
              <a:rPr lang="en-US" sz="3800" dirty="0"/>
              <a:t>It offers an additional type of </a:t>
            </a:r>
            <a:r>
              <a:rPr lang="en-US" sz="3800" b="1" dirty="0"/>
              <a:t>protection on a page basis</a:t>
            </a:r>
            <a:r>
              <a:rPr lang="en-US" sz="3800" dirty="0"/>
              <a:t>, when paging is enabled(using U/S and R/W fields)</a:t>
            </a:r>
            <a:endParaRPr lang="en-IN" sz="3800" dirty="0"/>
          </a:p>
          <a:p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val="39798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our-level </a:t>
            </a:r>
            <a:r>
              <a:rPr lang="en-US" dirty="0"/>
              <a:t>hierarchical privilege system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7048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Level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 Privilege protection (PL0-PL3 )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PL0 –most </a:t>
            </a:r>
            <a:r>
              <a:rPr lang="en-US" dirty="0"/>
              <a:t>Protection Level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P3- least  </a:t>
            </a:r>
            <a:r>
              <a:rPr lang="en-US" dirty="0"/>
              <a:t>Protection Level 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2153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Terminology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IN" dirty="0"/>
              <a:t>DPL: Descriptor Privilege </a:t>
            </a:r>
            <a:r>
              <a:rPr lang="en-IN" dirty="0" smtClean="0"/>
              <a:t>Level-This </a:t>
            </a:r>
            <a:r>
              <a:rPr lang="en-IN" dirty="0"/>
              <a:t>is the </a:t>
            </a:r>
            <a:r>
              <a:rPr lang="en-IN" dirty="0" smtClean="0"/>
              <a:t>least privileged </a:t>
            </a:r>
            <a:r>
              <a:rPr lang="en-IN" dirty="0"/>
              <a:t>level at which a task may access that </a:t>
            </a:r>
            <a:r>
              <a:rPr lang="en-IN" dirty="0" smtClean="0"/>
              <a:t>descriptor.</a:t>
            </a:r>
          </a:p>
          <a:p>
            <a:r>
              <a:rPr lang="en-IN" dirty="0"/>
              <a:t>CPL: Current Privilege </a:t>
            </a:r>
            <a:r>
              <a:rPr lang="en-IN" dirty="0" err="1"/>
              <a:t>LevelÐThe</a:t>
            </a:r>
            <a:r>
              <a:rPr lang="en-IN" dirty="0"/>
              <a:t> privilege level </a:t>
            </a:r>
            <a:r>
              <a:rPr lang="en-IN" dirty="0" smtClean="0"/>
              <a:t>at which </a:t>
            </a:r>
            <a:r>
              <a:rPr lang="en-IN" dirty="0"/>
              <a:t>a task is currently executing, which equals </a:t>
            </a:r>
            <a:r>
              <a:rPr lang="en-IN" dirty="0" smtClean="0"/>
              <a:t>the privilege </a:t>
            </a:r>
            <a:r>
              <a:rPr lang="en-IN" dirty="0"/>
              <a:t>level of the code segment being executed.</a:t>
            </a:r>
          </a:p>
        </p:txBody>
      </p:sp>
    </p:spTree>
    <p:extLst>
      <p:ext uri="{BB962C8B-B14F-4D97-AF65-F5344CB8AC3E}">
        <p14:creationId xmlns:p14="http://schemas.microsoft.com/office/powerpoint/2010/main" val="3948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Rules for Privileges</a:t>
            </a:r>
            <a:r>
              <a:rPr lang="en-IN" sz="4000" dirty="0"/>
              <a:t/>
            </a:r>
            <a:br>
              <a:rPr lang="en-IN" sz="4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lvl="0"/>
            <a:r>
              <a:rPr lang="en-US" dirty="0" smtClean="0"/>
              <a:t>Intel </a:t>
            </a:r>
            <a:r>
              <a:rPr lang="en-US" dirty="0"/>
              <a:t>386Dx controls access to both data and procedures according to the following rules:</a:t>
            </a:r>
            <a:endParaRPr lang="en-IN" sz="2800" dirty="0"/>
          </a:p>
          <a:p>
            <a:pPr lvl="1"/>
            <a:r>
              <a:rPr lang="en-US" b="1" dirty="0"/>
              <a:t>Data</a:t>
            </a:r>
            <a:r>
              <a:rPr lang="en-US" dirty="0"/>
              <a:t> stored in a segment with privilege level </a:t>
            </a:r>
            <a:r>
              <a:rPr lang="en-US" b="1" dirty="0"/>
              <a:t>p</a:t>
            </a:r>
            <a:r>
              <a:rPr lang="en-US" dirty="0"/>
              <a:t> can be accessed </a:t>
            </a:r>
            <a:r>
              <a:rPr lang="en-US" b="1" dirty="0"/>
              <a:t>only by the code </a:t>
            </a:r>
            <a:r>
              <a:rPr lang="en-US" dirty="0"/>
              <a:t>executing at a privilege level </a:t>
            </a:r>
            <a:r>
              <a:rPr lang="en-US" b="1" dirty="0"/>
              <a:t>at least as privileged as p</a:t>
            </a:r>
            <a:endParaRPr lang="en-IN" sz="2400" dirty="0"/>
          </a:p>
          <a:p>
            <a:pPr lvl="1"/>
            <a:r>
              <a:rPr lang="en-US" dirty="0"/>
              <a:t>A </a:t>
            </a:r>
            <a:r>
              <a:rPr lang="en-US" b="1" dirty="0"/>
              <a:t>code segment/procedure </a:t>
            </a:r>
            <a:r>
              <a:rPr lang="en-US" dirty="0"/>
              <a:t>with a privilege level </a:t>
            </a:r>
            <a:r>
              <a:rPr lang="en-US" b="1" dirty="0"/>
              <a:t>p </a:t>
            </a:r>
            <a:r>
              <a:rPr lang="en-US" dirty="0"/>
              <a:t>can only be called by a task executing at the </a:t>
            </a:r>
            <a:r>
              <a:rPr lang="en-US" b="1" dirty="0"/>
              <a:t>same or lesser privilege level than p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64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Level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Privilege assigned to the entire segment .</a:t>
            </a:r>
          </a:p>
          <a:p>
            <a:r>
              <a:rPr lang="en-US" dirty="0" smtClean="0"/>
              <a:t>PL of Segment is stored in the corresponding segment descriptor. </a:t>
            </a:r>
          </a:p>
          <a:p>
            <a:r>
              <a:rPr lang="en-US" dirty="0" smtClean="0"/>
              <a:t> Anything stored within segment has same PL as that of segment.</a:t>
            </a:r>
          </a:p>
          <a:p>
            <a:r>
              <a:rPr lang="en-US" dirty="0" err="1" smtClean="0"/>
              <a:t>CPL:Current</a:t>
            </a:r>
            <a:r>
              <a:rPr lang="en-US" dirty="0" smtClean="0"/>
              <a:t> PL of currently executing program or code </a:t>
            </a:r>
          </a:p>
          <a:p>
            <a:r>
              <a:rPr lang="en-US" dirty="0" smtClean="0"/>
              <a:t>RPL: Requestors PL (PL of the program requesting the segment access)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2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Current Privilege Level(CPL)</a:t>
            </a:r>
            <a:endParaRPr lang="en-IN" dirty="0"/>
          </a:p>
          <a:p>
            <a:pPr lvl="0"/>
            <a:r>
              <a:rPr lang="en-US" dirty="0"/>
              <a:t>Also called Task Privilege Level</a:t>
            </a:r>
            <a:endParaRPr lang="en-IN" dirty="0"/>
          </a:p>
          <a:p>
            <a:pPr lvl="0"/>
            <a:r>
              <a:rPr lang="en-US" dirty="0"/>
              <a:t>It specifies privilege level of currently executing task</a:t>
            </a:r>
            <a:endParaRPr lang="en-IN" dirty="0"/>
          </a:p>
          <a:p>
            <a:pPr lvl="0"/>
            <a:r>
              <a:rPr lang="en-US" dirty="0"/>
              <a:t>A task’s CPL can only be changed by control transfers through gate descriptors to a code segment with a different privilege level.</a:t>
            </a:r>
            <a:endParaRPr lang="en-IN" dirty="0"/>
          </a:p>
          <a:p>
            <a:pPr lvl="0"/>
            <a:r>
              <a:rPr lang="en-US" dirty="0"/>
              <a:t>E.g. </a:t>
            </a:r>
            <a:r>
              <a:rPr lang="en-IN" dirty="0"/>
              <a:t>an application program running at PL = 3 may call an OS routine at PL = 1 (via a gate) which would cause the task's CPL to be set to 1 until the OS routine is finished.</a:t>
            </a:r>
          </a:p>
          <a:p>
            <a:pPr lvl="0"/>
            <a:r>
              <a:rPr lang="en-IN" dirty="0"/>
              <a:t>Normally, CPL = DPL of the segment that the processor is currently executing. </a:t>
            </a:r>
          </a:p>
          <a:p>
            <a:pPr lvl="0"/>
            <a:r>
              <a:rPr lang="en-IN" dirty="0"/>
              <a:t>CPL changes as control is transferred to segments with differing DPLs.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16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/>
              <a:t>Requestor Privilege Level (RPL)</a:t>
            </a:r>
            <a:endParaRPr lang="en-IN" sz="2800" dirty="0"/>
          </a:p>
          <a:p>
            <a:pPr lvl="0"/>
            <a:r>
              <a:rPr lang="en-IN" dirty="0"/>
              <a:t>RPL is the </a:t>
            </a:r>
            <a:r>
              <a:rPr lang="en-IN" b="1" dirty="0"/>
              <a:t>two least significant bits of selector</a:t>
            </a:r>
            <a:endParaRPr lang="en-IN" sz="2800" dirty="0"/>
          </a:p>
          <a:p>
            <a:pPr lvl="0"/>
            <a:r>
              <a:rPr lang="en-IN" dirty="0"/>
              <a:t>RPL is used </a:t>
            </a:r>
            <a:r>
              <a:rPr lang="en-IN" b="1" dirty="0"/>
              <a:t>to establish a less trusted privilege level than CPL </a:t>
            </a:r>
            <a:r>
              <a:rPr lang="en-IN" dirty="0"/>
              <a:t>for the use of a segment and this level is called the task's </a:t>
            </a:r>
            <a:r>
              <a:rPr lang="en-IN" b="1" dirty="0"/>
              <a:t>Effective Privilege Level</a:t>
            </a:r>
            <a:r>
              <a:rPr lang="en-IN" dirty="0"/>
              <a:t> (EPL). </a:t>
            </a:r>
            <a:endParaRPr lang="en-IN" sz="2800" dirty="0"/>
          </a:p>
          <a:p>
            <a:pPr lvl="0"/>
            <a:r>
              <a:rPr lang="en-IN" dirty="0"/>
              <a:t>EPL is defined as </a:t>
            </a:r>
            <a:endParaRPr lang="en-IN" sz="2800" dirty="0"/>
          </a:p>
          <a:p>
            <a:pPr marL="0" indent="0">
              <a:buNone/>
            </a:pPr>
            <a:r>
              <a:rPr lang="en-US" dirty="0"/>
              <a:t>			EPL = max { RPL,CPL } (</a:t>
            </a:r>
            <a:r>
              <a:rPr lang="en-IN" dirty="0"/>
              <a:t>numerically)</a:t>
            </a:r>
            <a:endParaRPr lang="en-IN" sz="2800" dirty="0"/>
          </a:p>
          <a:p>
            <a:pPr lvl="1"/>
            <a:r>
              <a:rPr lang="en-US" dirty="0"/>
              <a:t>Thus the task becomes less privileged</a:t>
            </a:r>
            <a:endParaRPr lang="en-IN" sz="2400" dirty="0"/>
          </a:p>
          <a:p>
            <a:pPr lvl="0"/>
            <a:r>
              <a:rPr lang="en-US" dirty="0"/>
              <a:t>E.g. If RPL = 2 and CPL = 1, EPL = 2 </a:t>
            </a:r>
            <a:r>
              <a:rPr lang="en-US" dirty="0">
                <a:sym typeface="Wingdings"/>
              </a:rPr>
              <a:t></a:t>
            </a:r>
            <a:r>
              <a:rPr lang="en-US" dirty="0"/>
              <a:t> task became less privileged 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2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Descriptor Privilege Level (DPL)</a:t>
            </a:r>
            <a:endParaRPr lang="en-IN" dirty="0"/>
          </a:p>
          <a:p>
            <a:pPr lvl="0"/>
            <a:r>
              <a:rPr lang="en-US" dirty="0"/>
              <a:t>It is the </a:t>
            </a:r>
            <a:r>
              <a:rPr lang="en-US" b="1" dirty="0"/>
              <a:t>least privileged level at which a task may access that descriptor</a:t>
            </a:r>
            <a:r>
              <a:rPr lang="en-US" dirty="0"/>
              <a:t> </a:t>
            </a:r>
            <a:r>
              <a:rPr lang="en-US" b="1" dirty="0"/>
              <a:t>and the segment </a:t>
            </a:r>
            <a:r>
              <a:rPr lang="en-US" dirty="0"/>
              <a:t>associated with that descriptor </a:t>
            </a:r>
            <a:endParaRPr lang="en-IN" dirty="0"/>
          </a:p>
          <a:p>
            <a:pPr lvl="0"/>
            <a:r>
              <a:rPr lang="en-IN" dirty="0"/>
              <a:t>It is contained in the </a:t>
            </a:r>
            <a:r>
              <a:rPr lang="en-IN" b="1" dirty="0"/>
              <a:t>access right byte of the descriptor of the segment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6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Checks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12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running in Protected Mode 386DX continually checks that application is privileged enough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1. Execute certain instructions.: affects   segmentation, protection mechanisms ,alter IF flag or perform peripheral I/O.</a:t>
            </a:r>
          </a:p>
          <a:p>
            <a:pPr marL="0" indent="0">
              <a:buNone/>
            </a:pPr>
            <a:r>
              <a:rPr lang="en-US" dirty="0" smtClean="0"/>
              <a:t>e.g. HLT,LGDT,LIDT,LTR,LMSW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2. Reference data other than its own.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3. Transfer control to code other than its own.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not allowed to CALL or JMP to code that does not have exactly the same PL that they do.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39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IOPL Sensitive Instructions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 I/O operations can be performed if CPL&lt;= IOPL field in the EFLAGS register.</a:t>
            </a:r>
          </a:p>
          <a:p>
            <a:r>
              <a:rPr lang="en-US" dirty="0" smtClean="0"/>
              <a:t>E.g. CLI,STI IN,INS,OUT,OUTS  </a:t>
            </a:r>
          </a:p>
          <a:p>
            <a:r>
              <a:rPr lang="en-US" dirty="0" smtClean="0"/>
              <a:t>Application can be denied access to I/O if CPL&gt;IOPL .The two IOPL bits can be changed only if code is in a PL 0 </a:t>
            </a:r>
            <a:r>
              <a:rPr lang="en-US" dirty="0" err="1" smtClean="0"/>
              <a:t>segement</a:t>
            </a:r>
            <a:r>
              <a:rPr lang="en-US" dirty="0" smtClean="0"/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58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Restricting </a:t>
            </a:r>
            <a:r>
              <a:rPr lang="en-US" dirty="0"/>
              <a:t>Access to </a:t>
            </a:r>
            <a:r>
              <a:rPr lang="en-US" b="1" dirty="0"/>
              <a:t>Data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pPr lvl="0"/>
            <a:r>
              <a:rPr lang="en-IN" dirty="0"/>
              <a:t>The </a:t>
            </a:r>
            <a:r>
              <a:rPr lang="en-IN" b="1" dirty="0"/>
              <a:t>processor automatically evaluates access to a data segment </a:t>
            </a:r>
            <a:r>
              <a:rPr lang="en-IN" dirty="0"/>
              <a:t>by comparing privilege levels. </a:t>
            </a:r>
          </a:p>
          <a:p>
            <a:pPr lvl="0"/>
            <a:r>
              <a:rPr lang="en-IN" dirty="0"/>
              <a:t>The </a:t>
            </a:r>
            <a:r>
              <a:rPr lang="en-IN" b="1" dirty="0"/>
              <a:t>evaluation is performed at the time </a:t>
            </a:r>
            <a:r>
              <a:rPr lang="en-IN" dirty="0"/>
              <a:t>a selector for the </a:t>
            </a:r>
            <a:r>
              <a:rPr lang="en-IN" b="1" dirty="0"/>
              <a:t>descriptor of the target segment is loaded </a:t>
            </a:r>
            <a:r>
              <a:rPr lang="en-IN" dirty="0"/>
              <a:t>into the data-segment register</a:t>
            </a:r>
            <a:r>
              <a:rPr lang="en-IN" dirty="0" smtClean="0"/>
              <a:t>.</a:t>
            </a:r>
          </a:p>
          <a:p>
            <a:pPr lvl="0"/>
            <a:r>
              <a:rPr lang="en-IN" dirty="0"/>
              <a:t>Instructions may load a data-segment register only if DPL(data)  ≥ max </a:t>
            </a:r>
            <a:r>
              <a:rPr lang="en-IN" dirty="0" smtClean="0"/>
              <a:t> {</a:t>
            </a:r>
            <a:r>
              <a:rPr lang="en-IN" dirty="0"/>
              <a:t>CPL(</a:t>
            </a:r>
            <a:r>
              <a:rPr lang="en-IN" dirty="0" err="1"/>
              <a:t>proc</a:t>
            </a:r>
            <a:r>
              <a:rPr lang="en-IN" dirty="0"/>
              <a:t>),RPL} numerically </a:t>
            </a:r>
          </a:p>
          <a:p>
            <a:pPr lvl="0"/>
            <a:r>
              <a:rPr lang="en-IN" dirty="0"/>
              <a:t>A procedure can only access data that is at the </a:t>
            </a:r>
            <a:r>
              <a:rPr lang="en-IN" b="1" dirty="0"/>
              <a:t>same or less privileged level</a:t>
            </a:r>
            <a:r>
              <a:rPr lang="en-IN" dirty="0"/>
              <a:t>.</a:t>
            </a:r>
          </a:p>
          <a:p>
            <a:pPr lvl="0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Privilege Check for Data Access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8000" contrast="36000"/>
          </a:blip>
          <a:srcRect/>
          <a:stretch>
            <a:fillRect/>
          </a:stretch>
        </p:blipFill>
        <p:spPr bwMode="auto">
          <a:xfrm>
            <a:off x="683568" y="836712"/>
            <a:ext cx="7925169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Privilege </a:t>
            </a:r>
            <a:r>
              <a:rPr lang="en-US" b="1" dirty="0"/>
              <a:t>Check for Control Transfer(Code Access)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IN" dirty="0"/>
              <a:t>Control transfers (except interrupts) are accomplished by the instructions JMP, CALL, and RET</a:t>
            </a:r>
          </a:p>
          <a:p>
            <a:pPr lvl="0"/>
            <a:r>
              <a:rPr lang="en-IN" dirty="0"/>
              <a:t>The "</a:t>
            </a:r>
            <a:r>
              <a:rPr lang="en-IN" b="1" dirty="0"/>
              <a:t>near</a:t>
            </a:r>
            <a:r>
              <a:rPr lang="en-IN" dirty="0"/>
              <a:t>" forms of JMP, CALL, and RET transfer within the current code segment and hence </a:t>
            </a:r>
            <a:r>
              <a:rPr lang="en-IN" b="1" dirty="0"/>
              <a:t>does not require privilege checks.</a:t>
            </a:r>
            <a:endParaRPr lang="en-IN" dirty="0"/>
          </a:p>
          <a:p>
            <a:pPr lvl="0"/>
            <a:r>
              <a:rPr lang="en-IN" dirty="0"/>
              <a:t>The "</a:t>
            </a:r>
            <a:r>
              <a:rPr lang="en-IN" b="1" dirty="0"/>
              <a:t>far</a:t>
            </a:r>
            <a:r>
              <a:rPr lang="en-IN" dirty="0"/>
              <a:t>" forms of JMP and CALL refer to other segments and hence </a:t>
            </a:r>
            <a:r>
              <a:rPr lang="en-IN" b="1" dirty="0"/>
              <a:t>requires privilege checking.</a:t>
            </a:r>
            <a:endParaRPr lang="en-IN" dirty="0"/>
          </a:p>
          <a:p>
            <a:pPr lvl="0"/>
            <a:r>
              <a:rPr lang="en-US" dirty="0"/>
              <a:t>There are two ways a JMP or CALL can transfer to another segment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46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Terminology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EPL: Effective Privilege </a:t>
            </a:r>
            <a:r>
              <a:rPr lang="en-IN" dirty="0" smtClean="0"/>
              <a:t>Level-The </a:t>
            </a:r>
            <a:r>
              <a:rPr lang="en-IN" dirty="0"/>
              <a:t>effective </a:t>
            </a:r>
            <a:r>
              <a:rPr lang="en-IN" dirty="0" smtClean="0"/>
              <a:t>privilege level </a:t>
            </a:r>
            <a:r>
              <a:rPr lang="en-IN" dirty="0"/>
              <a:t>is the least privileged of the RPL and </a:t>
            </a:r>
            <a:r>
              <a:rPr lang="en-IN" dirty="0" smtClean="0"/>
              <a:t>DPL. Since </a:t>
            </a:r>
            <a:r>
              <a:rPr lang="en-IN" dirty="0"/>
              <a:t>smaller privilege level values </a:t>
            </a:r>
            <a:r>
              <a:rPr lang="en-IN" dirty="0" smtClean="0"/>
              <a:t>indicate greater privilege.</a:t>
            </a:r>
          </a:p>
          <a:p>
            <a:r>
              <a:rPr lang="en-IN" dirty="0"/>
              <a:t>Task: One instance of the execution of a </a:t>
            </a:r>
            <a:r>
              <a:rPr lang="en-IN" dirty="0" err="1" smtClean="0"/>
              <a:t>program.Tasks</a:t>
            </a:r>
            <a:r>
              <a:rPr lang="en-IN" dirty="0" smtClean="0"/>
              <a:t> </a:t>
            </a:r>
            <a:r>
              <a:rPr lang="en-IN" dirty="0"/>
              <a:t>are also referred to as processes.</a:t>
            </a:r>
          </a:p>
        </p:txBody>
      </p:sp>
    </p:spTree>
    <p:extLst>
      <p:ext uri="{BB962C8B-B14F-4D97-AF65-F5344CB8AC3E}">
        <p14:creationId xmlns:p14="http://schemas.microsoft.com/office/powerpoint/2010/main" val="4152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Privilege </a:t>
            </a:r>
            <a:r>
              <a:rPr lang="en-US" b="1" dirty="0"/>
              <a:t>Check for Control Transfer(Code Access)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1</a:t>
            </a:r>
            <a:r>
              <a:rPr lang="en-US" dirty="0"/>
              <a:t>. Without call </a:t>
            </a:r>
            <a:r>
              <a:rPr lang="en-US" dirty="0" smtClean="0"/>
              <a:t>gate</a:t>
            </a:r>
            <a:endParaRPr lang="en-IN" sz="2800" dirty="0"/>
          </a:p>
          <a:p>
            <a:pPr marL="0" indent="0">
              <a:buNone/>
            </a:pPr>
            <a:r>
              <a:rPr lang="en-US" dirty="0"/>
              <a:t>	2. With call gate </a:t>
            </a:r>
            <a:endParaRPr lang="en-IN" sz="2800" dirty="0"/>
          </a:p>
          <a:p>
            <a:pPr lvl="0"/>
            <a:r>
              <a:rPr lang="en-US" dirty="0"/>
              <a:t>There are two types of code segments:</a:t>
            </a:r>
            <a:endParaRPr lang="en-IN" sz="2800" dirty="0"/>
          </a:p>
          <a:p>
            <a:pPr lvl="1"/>
            <a:r>
              <a:rPr lang="en-US" dirty="0"/>
              <a:t>Conforming Code Segment</a:t>
            </a:r>
            <a:endParaRPr lang="en-IN" sz="2400" dirty="0"/>
          </a:p>
          <a:p>
            <a:pPr lvl="1"/>
            <a:r>
              <a:rPr lang="en-US" dirty="0"/>
              <a:t>Nonconforming Code Segment 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4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Conforming Code Segment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An </a:t>
            </a:r>
            <a:r>
              <a:rPr lang="en-US" dirty="0"/>
              <a:t>executable segment whose descriptor has the conforming bit set </a:t>
            </a:r>
            <a:endParaRPr lang="en-IN" dirty="0"/>
          </a:p>
          <a:p>
            <a:pPr lvl="0"/>
            <a:r>
              <a:rPr lang="en-US" dirty="0"/>
              <a:t>It permits sharing of procedures that may be called from various privilege levels but should execute at the privilege level of the calling procedure. </a:t>
            </a:r>
            <a:endParaRPr lang="en-IN" dirty="0"/>
          </a:p>
          <a:p>
            <a:pPr lvl="0"/>
            <a:r>
              <a:rPr lang="en-US" dirty="0"/>
              <a:t>Example: math libraries </a:t>
            </a:r>
            <a:endParaRPr lang="en-IN" dirty="0"/>
          </a:p>
          <a:p>
            <a:pPr lvl="0"/>
            <a:r>
              <a:rPr lang="en-US" dirty="0"/>
              <a:t> When control is transferred to a conforming segment, the CPL does not change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99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Conforming Code Segment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have any particular PL associated with them .</a:t>
            </a:r>
          </a:p>
          <a:p>
            <a:r>
              <a:rPr lang="en-US" dirty="0" smtClean="0"/>
              <a:t>DPL of conforming CS must always be less than or equal to the current CPL 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6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Nonconforming Code Segment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Most </a:t>
            </a:r>
            <a:r>
              <a:rPr lang="en-US" dirty="0"/>
              <a:t>code segments are not conforming</a:t>
            </a:r>
            <a:endParaRPr lang="en-IN" dirty="0"/>
          </a:p>
          <a:p>
            <a:pPr lvl="0"/>
            <a:r>
              <a:rPr lang="en-US" dirty="0"/>
              <a:t>For nonconforming segments, control can be transferred </a:t>
            </a:r>
            <a:r>
              <a:rPr lang="en-US" b="1" dirty="0"/>
              <a:t>without a gate only </a:t>
            </a:r>
            <a:r>
              <a:rPr lang="en-US" dirty="0"/>
              <a:t>to executable segments </a:t>
            </a:r>
            <a:r>
              <a:rPr lang="en-US" b="1" dirty="0"/>
              <a:t>at the same level of privilege</a:t>
            </a:r>
            <a:r>
              <a:rPr lang="en-US" dirty="0"/>
              <a:t> </a:t>
            </a:r>
            <a:endParaRPr lang="en-IN" dirty="0"/>
          </a:p>
          <a:p>
            <a:pPr lvl="0"/>
            <a:r>
              <a:rPr lang="en-US" dirty="0"/>
              <a:t>To transfer control to higher privilege levels(not numerical)-</a:t>
            </a:r>
            <a:r>
              <a:rPr lang="en-US" b="1" dirty="0"/>
              <a:t>for e.g. application want to use system service</a:t>
            </a:r>
            <a:r>
              <a:rPr lang="en-US" dirty="0"/>
              <a:t>- CALL instruction need to be used with </a:t>
            </a:r>
            <a:r>
              <a:rPr lang="en-US" b="1" dirty="0"/>
              <a:t>call-gate </a:t>
            </a:r>
            <a:r>
              <a:rPr lang="en-US" dirty="0"/>
              <a:t>descriptors</a:t>
            </a:r>
            <a:endParaRPr lang="en-IN" dirty="0"/>
          </a:p>
          <a:p>
            <a:pPr lvl="0"/>
            <a:r>
              <a:rPr lang="en-US" b="1" dirty="0"/>
              <a:t>JMP</a:t>
            </a:r>
            <a:r>
              <a:rPr lang="en-US" dirty="0"/>
              <a:t> instruction </a:t>
            </a:r>
            <a:r>
              <a:rPr lang="en-US" b="1" dirty="0"/>
              <a:t>never</a:t>
            </a:r>
            <a:r>
              <a:rPr lang="en-US" dirty="0"/>
              <a:t> transfer control to a nonconforming segment whose </a:t>
            </a:r>
            <a:r>
              <a:rPr lang="en-US" b="1" dirty="0"/>
              <a:t>DPL ≠ CPL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10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Privilege Check for Control Transfer without Gate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0000" contrast="18000"/>
          </a:blip>
          <a:srcRect/>
          <a:stretch>
            <a:fillRect/>
          </a:stretch>
        </p:blipFill>
        <p:spPr bwMode="auto">
          <a:xfrm>
            <a:off x="467544" y="1124744"/>
            <a:ext cx="8064896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0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Gates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lvl="0"/>
            <a:r>
              <a:rPr lang="en-IN" sz="2800" dirty="0"/>
              <a:t>A </a:t>
            </a:r>
            <a:r>
              <a:rPr lang="en-IN" sz="2800" b="1" dirty="0"/>
              <a:t>call gate descriptor </a:t>
            </a:r>
            <a:r>
              <a:rPr lang="en-IN" sz="2800" dirty="0"/>
              <a:t>may reside in </a:t>
            </a:r>
            <a:r>
              <a:rPr lang="en-IN" sz="2800" b="1" dirty="0"/>
              <a:t>GDT or LDT</a:t>
            </a:r>
            <a:endParaRPr lang="en-IN" sz="2800" dirty="0"/>
          </a:p>
          <a:p>
            <a:pPr lvl="0"/>
            <a:r>
              <a:rPr lang="en-IN" sz="2800" dirty="0"/>
              <a:t>A call gate has two primary functions:</a:t>
            </a:r>
          </a:p>
          <a:p>
            <a:pPr lvl="1"/>
            <a:r>
              <a:rPr lang="en-IN" dirty="0"/>
              <a:t>To </a:t>
            </a:r>
            <a:r>
              <a:rPr lang="en-IN" b="1" dirty="0"/>
              <a:t>define an entry point </a:t>
            </a:r>
            <a:r>
              <a:rPr lang="en-IN" dirty="0"/>
              <a:t>of a procedure</a:t>
            </a:r>
          </a:p>
          <a:p>
            <a:pPr lvl="1"/>
            <a:r>
              <a:rPr lang="en-IN" dirty="0"/>
              <a:t> To </a:t>
            </a:r>
            <a:r>
              <a:rPr lang="en-IN" b="1" dirty="0"/>
              <a:t>specify the privilege level of entry point</a:t>
            </a:r>
            <a:endParaRPr lang="en-IN" dirty="0"/>
          </a:p>
          <a:p>
            <a:pPr lvl="0"/>
            <a:r>
              <a:rPr lang="en-US" sz="2800" dirty="0"/>
              <a:t>The selector and offset fields of a gate form a pointer to the entry point of a procedure </a:t>
            </a:r>
            <a:endParaRPr lang="en-IN" sz="2800" dirty="0"/>
          </a:p>
          <a:p>
            <a:r>
              <a:rPr lang="en-US" sz="2800" dirty="0" smtClean="0"/>
              <a:t>Selector :gives the code segment that contains the routine to which the control is to be redirected.</a:t>
            </a:r>
          </a:p>
          <a:p>
            <a:r>
              <a:rPr lang="en-US" sz="2800" dirty="0" smtClean="0"/>
              <a:t>Offset : offset of the instruction in that segment where execution is to be restarted.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304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Gate Format 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6000" contrast="24000"/>
          </a:blip>
          <a:srcRect/>
          <a:stretch>
            <a:fillRect/>
          </a:stretch>
        </p:blipFill>
        <p:spPr bwMode="auto">
          <a:xfrm>
            <a:off x="539552" y="2132855"/>
            <a:ext cx="8064895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2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Call Gate Mechanism 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8000" contrast="8000"/>
          </a:blip>
          <a:srcRect/>
          <a:stretch>
            <a:fillRect/>
          </a:stretch>
        </p:blipFill>
        <p:spPr bwMode="auto">
          <a:xfrm>
            <a:off x="683568" y="1600200"/>
            <a:ext cx="8280920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Privilege-level check </a:t>
            </a:r>
            <a:r>
              <a:rPr lang="en-US" smtClean="0"/>
              <a:t>for control </a:t>
            </a:r>
            <a:r>
              <a:rPr lang="en-US" dirty="0" smtClean="0"/>
              <a:t>Transfer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16000" contrast="26000"/>
          </a:blip>
          <a:srcRect/>
          <a:stretch>
            <a:fillRect/>
          </a:stretch>
        </p:blipFill>
        <p:spPr bwMode="auto">
          <a:xfrm>
            <a:off x="1742191" y="1600200"/>
            <a:ext cx="5659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5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Privilege requirements to use Call gate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gate DPL &gt;= CPL</a:t>
            </a:r>
          </a:p>
          <a:p>
            <a:r>
              <a:rPr lang="en-US" dirty="0"/>
              <a:t>Call gate DPL </a:t>
            </a:r>
            <a:r>
              <a:rPr lang="en-US" dirty="0" smtClean="0"/>
              <a:t>&gt;= RPL(Gate Selector)</a:t>
            </a:r>
          </a:p>
          <a:p>
            <a:r>
              <a:rPr lang="en-US" dirty="0"/>
              <a:t>Call gate DPL </a:t>
            </a:r>
            <a:r>
              <a:rPr lang="en-US" dirty="0" smtClean="0"/>
              <a:t>&gt;= DPL (Target CS)</a:t>
            </a:r>
          </a:p>
          <a:p>
            <a:r>
              <a:rPr lang="en-US" dirty="0" smtClean="0"/>
              <a:t>Target CS DPL &lt;=CPL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40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DESCRIPTOR TABLES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descriptor tables define all of the </a:t>
            </a:r>
            <a:r>
              <a:rPr lang="en-IN" dirty="0" smtClean="0"/>
              <a:t>segments which </a:t>
            </a:r>
            <a:r>
              <a:rPr lang="en-IN" dirty="0"/>
              <a:t>are used in an Intel386 DX system</a:t>
            </a:r>
            <a:r>
              <a:rPr lang="en-IN" dirty="0" smtClean="0"/>
              <a:t>.</a:t>
            </a:r>
          </a:p>
          <a:p>
            <a:r>
              <a:rPr lang="en-IN" dirty="0" smtClean="0"/>
              <a:t>Global </a:t>
            </a:r>
            <a:r>
              <a:rPr lang="en-IN" dirty="0"/>
              <a:t>Descriptor </a:t>
            </a:r>
            <a:r>
              <a:rPr lang="en-IN" dirty="0" smtClean="0"/>
              <a:t>Table</a:t>
            </a:r>
            <a:r>
              <a:rPr lang="en-IN" dirty="0"/>
              <a:t> </a:t>
            </a:r>
            <a:r>
              <a:rPr lang="en-IN" dirty="0" smtClean="0"/>
              <a:t>(GDT)</a:t>
            </a:r>
          </a:p>
          <a:p>
            <a:r>
              <a:rPr lang="en-IN" dirty="0" smtClean="0"/>
              <a:t>Local Descriptor Table(LDT)</a:t>
            </a:r>
          </a:p>
          <a:p>
            <a:r>
              <a:rPr lang="en-IN" dirty="0" smtClean="0"/>
              <a:t> </a:t>
            </a:r>
            <a:r>
              <a:rPr lang="en-IN" dirty="0"/>
              <a:t>Interrupt Descriptor </a:t>
            </a:r>
            <a:r>
              <a:rPr lang="en-IN" dirty="0" smtClean="0"/>
              <a:t>Table(IDT)</a:t>
            </a:r>
          </a:p>
          <a:p>
            <a:r>
              <a:rPr lang="en-IN" dirty="0"/>
              <a:t>T</a:t>
            </a:r>
            <a:r>
              <a:rPr lang="en-IN" dirty="0" smtClean="0"/>
              <a:t>ables </a:t>
            </a:r>
            <a:r>
              <a:rPr lang="en-IN" dirty="0"/>
              <a:t>are variable length memory arrays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01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Paging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Used for  </a:t>
            </a:r>
            <a:r>
              <a:rPr lang="en-US" b="1" dirty="0"/>
              <a:t>virtual memory multitasking operating system.</a:t>
            </a:r>
            <a:endParaRPr lang="en-IN" dirty="0"/>
          </a:p>
          <a:p>
            <a:pPr lvl="0"/>
            <a:r>
              <a:rPr lang="en-US" dirty="0"/>
              <a:t>Pages are fixed size portions of the </a:t>
            </a:r>
            <a:r>
              <a:rPr lang="en-US" b="1" dirty="0"/>
              <a:t>program</a:t>
            </a:r>
            <a:r>
              <a:rPr lang="en-US" dirty="0"/>
              <a:t> module or </a:t>
            </a:r>
            <a:r>
              <a:rPr lang="en-US" b="1" dirty="0"/>
              <a:t>data</a:t>
            </a:r>
            <a:endParaRPr lang="en-IN" dirty="0"/>
          </a:p>
          <a:p>
            <a:pPr lvl="0"/>
            <a:r>
              <a:rPr lang="en-US" dirty="0"/>
              <a:t>The </a:t>
            </a:r>
            <a:r>
              <a:rPr lang="en-US" b="1" dirty="0"/>
              <a:t>complete task need not be in physical memory at any time </a:t>
            </a:r>
            <a:r>
              <a:rPr lang="en-US" dirty="0"/>
              <a:t>and only a few pages are required. Hence </a:t>
            </a:r>
            <a:r>
              <a:rPr lang="en-US" b="1" dirty="0"/>
              <a:t>the remaining space can be allocated for other tasks </a:t>
            </a:r>
            <a:r>
              <a:rPr lang="en-US" dirty="0"/>
              <a:t>and thus multitasking can be achieved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29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Page Mechanism</a:t>
            </a:r>
            <a:r>
              <a:rPr lang="en-IN" sz="4000" dirty="0"/>
              <a:t/>
            </a:r>
            <a:br>
              <a:rPr lang="en-IN" sz="4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Intel386DX </a:t>
            </a:r>
            <a:r>
              <a:rPr lang="en-US" dirty="0"/>
              <a:t>uses a two level table mechanism to convert linear address to physical address.</a:t>
            </a:r>
            <a:endParaRPr lang="en-IN" sz="2800" dirty="0"/>
          </a:p>
          <a:p>
            <a:pPr lvl="0"/>
            <a:r>
              <a:rPr lang="en-US" dirty="0"/>
              <a:t>There are 3 components in paging mechanism:</a:t>
            </a:r>
            <a:endParaRPr lang="en-IN" sz="2800" dirty="0"/>
          </a:p>
          <a:p>
            <a:pPr lvl="1"/>
            <a:r>
              <a:rPr lang="en-US" dirty="0"/>
              <a:t>Page Directory</a:t>
            </a:r>
            <a:endParaRPr lang="en-IN" sz="2400" dirty="0"/>
          </a:p>
          <a:p>
            <a:pPr lvl="1"/>
            <a:r>
              <a:rPr lang="en-US" dirty="0"/>
              <a:t>Page Table </a:t>
            </a:r>
            <a:endParaRPr lang="en-IN" sz="2400" dirty="0"/>
          </a:p>
          <a:p>
            <a:pPr lvl="1"/>
            <a:r>
              <a:rPr lang="en-US" dirty="0"/>
              <a:t>Page Frame (page itself)</a:t>
            </a:r>
            <a:endParaRPr lang="en-IN" sz="2400" dirty="0"/>
          </a:p>
          <a:p>
            <a:pPr lvl="0"/>
            <a:r>
              <a:rPr lang="en-US" dirty="0"/>
              <a:t>Page size of Intel 386DX is 4KB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06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Paging Mechanism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12777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Paging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PAGE </a:t>
            </a:r>
            <a:r>
              <a:rPr lang="en-IN" dirty="0" smtClean="0"/>
              <a:t>DESCRIPTOR </a:t>
            </a:r>
            <a:r>
              <a:rPr lang="en-IN" dirty="0"/>
              <a:t>BASE </a:t>
            </a:r>
            <a:r>
              <a:rPr lang="en-IN" dirty="0" smtClean="0"/>
              <a:t>REGISTER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48880"/>
            <a:ext cx="8496944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1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CR2 is used to store the 32-bit linear address of page fault. </a:t>
            </a:r>
            <a:endParaRPr lang="en-IN" dirty="0"/>
          </a:p>
          <a:p>
            <a:pPr lvl="0"/>
            <a:r>
              <a:rPr lang="en-IN" dirty="0"/>
              <a:t>CR3 (Page Directory Physical Base Address Register) stores the </a:t>
            </a:r>
            <a:r>
              <a:rPr lang="en-IN" b="1" dirty="0"/>
              <a:t>physical starting address </a:t>
            </a:r>
            <a:r>
              <a:rPr lang="en-IN" dirty="0"/>
              <a:t>of Page Directory. </a:t>
            </a:r>
          </a:p>
          <a:p>
            <a:pPr lvl="0"/>
            <a:r>
              <a:rPr lang="en-IN" dirty="0"/>
              <a:t>The lower 12 bits of CR3 are always zero to ensure that the </a:t>
            </a:r>
            <a:r>
              <a:rPr lang="en-IN" b="1" dirty="0"/>
              <a:t>Page Directory is always page aligned</a:t>
            </a:r>
            <a:endParaRPr lang="en-IN" dirty="0"/>
          </a:p>
          <a:p>
            <a:pPr lvl="0"/>
            <a:r>
              <a:rPr lang="en-IN" dirty="0"/>
              <a:t>Loading it via a </a:t>
            </a:r>
            <a:r>
              <a:rPr lang="en-IN" b="1" dirty="0"/>
              <a:t>MOV CR3, </a:t>
            </a:r>
            <a:r>
              <a:rPr lang="en-IN" b="1" dirty="0" err="1"/>
              <a:t>reg</a:t>
            </a:r>
            <a:r>
              <a:rPr lang="en-IN" b="1" dirty="0"/>
              <a:t> </a:t>
            </a:r>
            <a:r>
              <a:rPr lang="en-IN" dirty="0"/>
              <a:t>instruction causes Page Table Entry cache to be flushed and a </a:t>
            </a:r>
            <a:r>
              <a:rPr lang="en-IN" b="1" dirty="0"/>
              <a:t>task switch</a:t>
            </a:r>
            <a:r>
              <a:rPr lang="en-IN" dirty="0"/>
              <a:t> through a TSS changes the value of CR0.</a:t>
            </a:r>
            <a:r>
              <a:rPr lang="en-IN" b="1" dirty="0"/>
              <a:t>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14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Page Directory</a:t>
            </a:r>
            <a:endParaRPr lang="en-IN" dirty="0"/>
          </a:p>
          <a:p>
            <a:pPr lvl="0"/>
            <a:r>
              <a:rPr lang="en-US" dirty="0"/>
              <a:t>It is at the most </a:t>
            </a:r>
            <a:r>
              <a:rPr lang="en-US" b="1" dirty="0"/>
              <a:t>4KB in size </a:t>
            </a:r>
            <a:r>
              <a:rPr lang="en-US" dirty="0"/>
              <a:t>and allows </a:t>
            </a:r>
            <a:r>
              <a:rPr lang="en-US" dirty="0" err="1"/>
              <a:t>upto</a:t>
            </a:r>
            <a:r>
              <a:rPr lang="en-US" dirty="0"/>
              <a:t>  </a:t>
            </a:r>
            <a:r>
              <a:rPr lang="en-US" b="1" dirty="0"/>
              <a:t>1024</a:t>
            </a:r>
            <a:r>
              <a:rPr lang="en-US" dirty="0"/>
              <a:t>(only 10bits from linear address) entries are allowed.</a:t>
            </a:r>
            <a:endParaRPr lang="en-IN" dirty="0"/>
          </a:p>
          <a:p>
            <a:pPr lvl="0"/>
            <a:r>
              <a:rPr lang="en-US" dirty="0"/>
              <a:t>The </a:t>
            </a:r>
            <a:r>
              <a:rPr lang="en-US" b="1" dirty="0"/>
              <a:t>upper 10 bits of the linear address are used as an index</a:t>
            </a:r>
            <a:r>
              <a:rPr lang="en-US" dirty="0"/>
              <a:t> to corresponding page directory entry</a:t>
            </a:r>
            <a:endParaRPr lang="en-IN" dirty="0"/>
          </a:p>
          <a:p>
            <a:pPr lvl="0"/>
            <a:r>
              <a:rPr lang="en-US" dirty="0"/>
              <a:t>Page directory entry </a:t>
            </a:r>
            <a:r>
              <a:rPr lang="en-US" b="1" dirty="0"/>
              <a:t>points</a:t>
            </a:r>
            <a:r>
              <a:rPr lang="en-US" dirty="0"/>
              <a:t> to page tables.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93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Paging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Page Directory </a:t>
            </a:r>
            <a:r>
              <a:rPr lang="en-US" b="1" dirty="0" smtClean="0"/>
              <a:t>Entry(</a:t>
            </a:r>
            <a:r>
              <a:rPr lang="en-IN" dirty="0" smtClean="0"/>
              <a:t>Points </a:t>
            </a:r>
            <a:r>
              <a:rPr lang="en-IN" dirty="0"/>
              <a:t>to Page Table)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896552"/>
            <a:ext cx="8856984" cy="22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1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Page Tables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IN" dirty="0"/>
              <a:t>Each Page Table is 4K </a:t>
            </a:r>
            <a:r>
              <a:rPr lang="en-IN" dirty="0" smtClean="0"/>
              <a:t>bytes </a:t>
            </a:r>
            <a:r>
              <a:rPr lang="en-IN" dirty="0"/>
              <a:t>and holds up to 1024 </a:t>
            </a:r>
            <a:r>
              <a:rPr lang="fr-FR" dirty="0"/>
              <a:t>Page Table Entries(PTE). </a:t>
            </a:r>
            <a:endParaRPr lang="en-IN" dirty="0"/>
          </a:p>
          <a:p>
            <a:pPr lvl="0"/>
            <a:r>
              <a:rPr lang="fr-FR" dirty="0" err="1"/>
              <a:t>PTEs</a:t>
            </a:r>
            <a:r>
              <a:rPr lang="fr-FR" dirty="0"/>
              <a:t> </a:t>
            </a:r>
            <a:r>
              <a:rPr lang="fr-FR" dirty="0" err="1"/>
              <a:t>contain</a:t>
            </a:r>
            <a:r>
              <a:rPr lang="fr-FR" dirty="0"/>
              <a:t> the </a:t>
            </a:r>
            <a:r>
              <a:rPr lang="en-IN" b="1" dirty="0"/>
              <a:t>starting address of the page frame</a:t>
            </a:r>
            <a:r>
              <a:rPr lang="en-IN" dirty="0"/>
              <a:t> and statistical information about the page.</a:t>
            </a:r>
          </a:p>
          <a:p>
            <a:pPr lvl="0"/>
            <a:r>
              <a:rPr lang="en-IN" dirty="0"/>
              <a:t>The </a:t>
            </a:r>
            <a:r>
              <a:rPr lang="en-IN" b="1" dirty="0"/>
              <a:t>20 </a:t>
            </a:r>
            <a:r>
              <a:rPr lang="en-IN" b="1" dirty="0" err="1"/>
              <a:t>upperbit</a:t>
            </a:r>
            <a:r>
              <a:rPr lang="en-IN" b="1" dirty="0"/>
              <a:t> </a:t>
            </a:r>
            <a:r>
              <a:rPr lang="en-IN" dirty="0"/>
              <a:t>page frame address is  </a:t>
            </a:r>
            <a:r>
              <a:rPr lang="en-IN" b="1" dirty="0"/>
              <a:t>concatenated</a:t>
            </a:r>
            <a:r>
              <a:rPr lang="en-IN" dirty="0"/>
              <a:t> with the </a:t>
            </a:r>
            <a:r>
              <a:rPr lang="en-IN" b="1" dirty="0"/>
              <a:t>lower 12 bits</a:t>
            </a:r>
            <a:r>
              <a:rPr lang="en-IN" dirty="0"/>
              <a:t> of the linear address to form the physical address. </a:t>
            </a:r>
          </a:p>
          <a:p>
            <a:pPr lvl="0"/>
            <a:r>
              <a:rPr lang="en-IN" dirty="0"/>
              <a:t>Page tables can be shared between tasks and swapped to disks.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0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Page </a:t>
            </a:r>
            <a:r>
              <a:rPr lang="en-US" b="1" dirty="0"/>
              <a:t>Table Entry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844824"/>
            <a:ext cx="85582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7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Page Table Entry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P(Present)Bit: </a:t>
            </a:r>
            <a:r>
              <a:rPr lang="en-US" dirty="0"/>
              <a:t>indicates if PDE/PTE can be used in address translation. P-bit of the currently executed page is always high.</a:t>
            </a:r>
            <a:endParaRPr lang="en-IN" dirty="0"/>
          </a:p>
          <a:p>
            <a:pPr lvl="0"/>
            <a:r>
              <a:rPr lang="en-IN" b="1" dirty="0"/>
              <a:t>A (Accessed) Bit: </a:t>
            </a:r>
            <a:r>
              <a:rPr lang="en-IN" dirty="0"/>
              <a:t>It is set before any access to the page.</a:t>
            </a:r>
          </a:p>
          <a:p>
            <a:pPr lvl="0"/>
            <a:r>
              <a:rPr lang="en-IN" b="1" dirty="0"/>
              <a:t>D (Dirty) bit: </a:t>
            </a:r>
            <a:r>
              <a:rPr lang="en-IN" dirty="0"/>
              <a:t>It is set </a:t>
            </a:r>
            <a:r>
              <a:rPr lang="en-IN" b="1" dirty="0"/>
              <a:t>before a write operation </a:t>
            </a:r>
            <a:r>
              <a:rPr lang="en-IN" dirty="0"/>
              <a:t>to the page is carried out. The D bit is undefined for PDEs. </a:t>
            </a:r>
          </a:p>
          <a:p>
            <a:pPr lvl="0"/>
            <a:r>
              <a:rPr lang="en-US" b="1" dirty="0"/>
              <a:t>OS Reserved Bits: </a:t>
            </a:r>
            <a:r>
              <a:rPr lang="en-US" dirty="0"/>
              <a:t>They are defined by the operating system software.</a:t>
            </a:r>
            <a:endParaRPr lang="en-IN" dirty="0"/>
          </a:p>
          <a:p>
            <a:pPr lvl="0"/>
            <a:r>
              <a:rPr lang="en-US" b="1" dirty="0"/>
              <a:t>U/S (0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Supervisor/1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User)Bit and R/W (0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Read/1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Write) Bit: </a:t>
            </a:r>
            <a:r>
              <a:rPr lang="en-US" dirty="0"/>
              <a:t>They are used to provide page level or page table level protection. They are decoded as </a:t>
            </a:r>
            <a:endParaRPr lang="en-IN" dirty="0"/>
          </a:p>
          <a:p>
            <a:pPr lvl="0"/>
            <a:r>
              <a:rPr lang="en-IN" dirty="0"/>
              <a:t>Supervisor level (U/S=0) ── for the operating system and other systems software and related data.</a:t>
            </a:r>
          </a:p>
          <a:p>
            <a:pPr lvl="0"/>
            <a:r>
              <a:rPr lang="en-IN" dirty="0"/>
              <a:t>User level (U/S=1) ── for applications procedures and data.</a:t>
            </a:r>
          </a:p>
          <a:p>
            <a:pPr lvl="0"/>
            <a:r>
              <a:rPr lang="en-IN" dirty="0"/>
              <a:t>Read-only access (R/W=0)</a:t>
            </a:r>
          </a:p>
          <a:p>
            <a:pPr lvl="0"/>
            <a:r>
              <a:rPr lang="en-IN" dirty="0"/>
              <a:t>Read/write access (R/W=1)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6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DESCRIPTOR TABLES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range in size between 8 bytes and </a:t>
            </a:r>
            <a:r>
              <a:rPr lang="en-IN" dirty="0" smtClean="0"/>
              <a:t>64K bytes</a:t>
            </a:r>
            <a:r>
              <a:rPr lang="en-IN" dirty="0"/>
              <a:t>. Each table can hold up to 8192 8 byte descriptors.</a:t>
            </a:r>
          </a:p>
          <a:p>
            <a:r>
              <a:rPr lang="en-IN" dirty="0"/>
              <a:t>The upper 13 bits of a selector are used as</a:t>
            </a:r>
          </a:p>
          <a:p>
            <a:pPr marL="0" indent="0">
              <a:buNone/>
            </a:pPr>
            <a:r>
              <a:rPr lang="en-IN" dirty="0" smtClean="0"/>
              <a:t>    an </a:t>
            </a:r>
            <a:r>
              <a:rPr lang="en-IN" dirty="0"/>
              <a:t>index into the descriptor table.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The </a:t>
            </a:r>
            <a:r>
              <a:rPr lang="en-IN" dirty="0"/>
              <a:t>tables </a:t>
            </a:r>
            <a:r>
              <a:rPr lang="en-IN" dirty="0" smtClean="0"/>
              <a:t>have registers </a:t>
            </a:r>
            <a:r>
              <a:rPr lang="en-IN" dirty="0"/>
              <a:t>associated with </a:t>
            </a:r>
            <a:r>
              <a:rPr lang="en-IN" dirty="0" smtClean="0"/>
              <a:t>  them </a:t>
            </a:r>
            <a:r>
              <a:rPr lang="en-IN" dirty="0"/>
              <a:t>which hold the </a:t>
            </a:r>
            <a:r>
              <a:rPr lang="en-IN" dirty="0" smtClean="0"/>
              <a:t>32-bit linear </a:t>
            </a:r>
            <a:r>
              <a:rPr lang="en-IN" dirty="0"/>
              <a:t>base address, and the 16-bit limit of each </a:t>
            </a:r>
            <a:r>
              <a:rPr lang="en-IN" dirty="0" smtClean="0"/>
              <a:t>table.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9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Page </a:t>
            </a:r>
            <a:r>
              <a:rPr lang="en-IN" dirty="0"/>
              <a:t>Level Protection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(</a:t>
            </a:r>
            <a:r>
              <a:rPr lang="en-IN" b="1" dirty="0"/>
              <a:t>R/W, U/S Bits)</a:t>
            </a:r>
          </a:p>
          <a:p>
            <a:r>
              <a:rPr lang="en-IN" dirty="0" smtClean="0"/>
              <a:t>.The </a:t>
            </a:r>
            <a:r>
              <a:rPr lang="en-IN" dirty="0"/>
              <a:t>paging </a:t>
            </a:r>
            <a:r>
              <a:rPr lang="en-IN" dirty="0" smtClean="0"/>
              <a:t>mechanism distinguishes </a:t>
            </a:r>
            <a:r>
              <a:rPr lang="en-IN" dirty="0"/>
              <a:t>between two levels of protection: </a:t>
            </a:r>
            <a:endParaRPr lang="en-IN" dirty="0" smtClean="0"/>
          </a:p>
          <a:p>
            <a:r>
              <a:rPr lang="en-IN" b="1" dirty="0" smtClean="0"/>
              <a:t>User</a:t>
            </a:r>
            <a:r>
              <a:rPr lang="en-IN" dirty="0"/>
              <a:t> </a:t>
            </a:r>
            <a:r>
              <a:rPr lang="en-IN" dirty="0" smtClean="0"/>
              <a:t>: which </a:t>
            </a:r>
            <a:r>
              <a:rPr lang="en-IN" dirty="0"/>
              <a:t>corresponds to level 3 of the </a:t>
            </a:r>
            <a:r>
              <a:rPr lang="en-IN" dirty="0" smtClean="0"/>
              <a:t>segmentation based protection</a:t>
            </a:r>
            <a:endParaRPr lang="en-IN" dirty="0"/>
          </a:p>
          <a:p>
            <a:r>
              <a:rPr lang="en-IN" dirty="0" smtClean="0"/>
              <a:t> </a:t>
            </a:r>
            <a:r>
              <a:rPr lang="en-IN" b="1" dirty="0" smtClean="0"/>
              <a:t>supervisor</a:t>
            </a:r>
            <a:r>
              <a:rPr lang="en-IN" dirty="0" smtClean="0"/>
              <a:t> </a:t>
            </a:r>
            <a:r>
              <a:rPr lang="en-IN" dirty="0"/>
              <a:t>which </a:t>
            </a:r>
            <a:r>
              <a:rPr lang="en-IN" dirty="0" smtClean="0"/>
              <a:t>encompasses all </a:t>
            </a:r>
            <a:r>
              <a:rPr lang="en-IN" dirty="0"/>
              <a:t>of the other protection levels (0, 1, 2). </a:t>
            </a:r>
            <a:endParaRPr lang="en-IN" dirty="0" smtClean="0"/>
          </a:p>
          <a:p>
            <a:r>
              <a:rPr lang="en-IN" dirty="0" smtClean="0"/>
              <a:t>Programs</a:t>
            </a:r>
            <a:r>
              <a:rPr lang="en-IN" dirty="0"/>
              <a:t> </a:t>
            </a:r>
            <a:r>
              <a:rPr lang="en-IN" dirty="0" smtClean="0"/>
              <a:t>executing </a:t>
            </a:r>
            <a:r>
              <a:rPr lang="en-IN" dirty="0"/>
              <a:t>at Level 0, 1 or 2 bypass the </a:t>
            </a:r>
            <a:r>
              <a:rPr lang="en-IN" dirty="0" smtClean="0"/>
              <a:t>page protection.</a:t>
            </a:r>
          </a:p>
          <a:p>
            <a:r>
              <a:rPr lang="en-IN" dirty="0" smtClean="0"/>
              <a:t>segmentation </a:t>
            </a:r>
            <a:r>
              <a:rPr lang="en-IN" dirty="0"/>
              <a:t>based </a:t>
            </a:r>
            <a:r>
              <a:rPr lang="en-IN" dirty="0" smtClean="0"/>
              <a:t>protection is </a:t>
            </a:r>
            <a:r>
              <a:rPr lang="en-IN" dirty="0"/>
              <a:t>still enforced by the hardware.</a:t>
            </a:r>
          </a:p>
        </p:txBody>
      </p:sp>
    </p:spTree>
    <p:extLst>
      <p:ext uri="{BB962C8B-B14F-4D97-AF65-F5344CB8AC3E}">
        <p14:creationId xmlns:p14="http://schemas.microsoft.com/office/powerpoint/2010/main" val="24291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498178"/>
          </a:xfrm>
        </p:spPr>
        <p:txBody>
          <a:bodyPr>
            <a:normAutofit/>
          </a:bodyPr>
          <a:lstStyle/>
          <a:p>
            <a:r>
              <a:rPr lang="en-IN" dirty="0"/>
              <a:t>Protection Provided by R/W and U/S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8840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3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Translation </a:t>
            </a:r>
            <a:r>
              <a:rPr lang="en-US" b="1" dirty="0" err="1"/>
              <a:t>Lookaside</a:t>
            </a:r>
            <a:r>
              <a:rPr lang="en-US" b="1" dirty="0"/>
              <a:t> Buffer(TLB)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80386 </a:t>
            </a:r>
            <a:r>
              <a:rPr lang="en-US" dirty="0"/>
              <a:t>supports </a:t>
            </a:r>
            <a:r>
              <a:rPr lang="en-US" b="1" dirty="0"/>
              <a:t>demand paged </a:t>
            </a:r>
            <a:r>
              <a:rPr lang="en-US" dirty="0"/>
              <a:t>virtual memory systems </a:t>
            </a:r>
            <a:endParaRPr lang="en-IN" dirty="0"/>
          </a:p>
          <a:p>
            <a:pPr lvl="0"/>
            <a:r>
              <a:rPr lang="en-IN" dirty="0"/>
              <a:t>Performance </a:t>
            </a:r>
            <a:r>
              <a:rPr lang="en-IN" b="1" dirty="0"/>
              <a:t>degrades if </a:t>
            </a:r>
            <a:r>
              <a:rPr lang="en-IN" dirty="0"/>
              <a:t>the processor </a:t>
            </a:r>
            <a:r>
              <a:rPr lang="en-IN" b="1" dirty="0"/>
              <a:t>access two levels of tables</a:t>
            </a:r>
            <a:r>
              <a:rPr lang="en-IN" dirty="0"/>
              <a:t> for every memory reference. </a:t>
            </a:r>
          </a:p>
          <a:p>
            <a:pPr lvl="0"/>
            <a:r>
              <a:rPr lang="en-IN" dirty="0"/>
              <a:t>To </a:t>
            </a:r>
            <a:r>
              <a:rPr lang="en-IN" b="1" dirty="0"/>
              <a:t>solve</a:t>
            </a:r>
            <a:r>
              <a:rPr lang="en-IN" dirty="0"/>
              <a:t> this problem, the Intel386 DX keeps a cache of the most recently accessed pages and  this cache is called </a:t>
            </a:r>
            <a:r>
              <a:rPr lang="en-IN" b="1" dirty="0"/>
              <a:t>Translation </a:t>
            </a:r>
            <a:r>
              <a:rPr lang="en-IN" b="1" dirty="0" err="1"/>
              <a:t>Lookaside</a:t>
            </a:r>
            <a:r>
              <a:rPr lang="en-IN" b="1" dirty="0"/>
              <a:t> Buffer (TLB)</a:t>
            </a:r>
            <a:r>
              <a:rPr lang="en-IN" dirty="0"/>
              <a:t>. </a:t>
            </a:r>
          </a:p>
          <a:p>
            <a:pPr lvl="0"/>
            <a:r>
              <a:rPr lang="en-US" dirty="0"/>
              <a:t>TLB is a 4 way set associative 32 entry page table cache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21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Translation </a:t>
            </a:r>
            <a:r>
              <a:rPr lang="en-US" b="1" dirty="0" err="1"/>
              <a:t>Lookaside</a:t>
            </a:r>
            <a:r>
              <a:rPr lang="en-US" b="1" dirty="0"/>
              <a:t> Buffer(TLB)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It automatically keeps the most commonly </a:t>
            </a:r>
            <a:r>
              <a:rPr lang="en-IN" dirty="0" smtClean="0"/>
              <a:t>used Page </a:t>
            </a:r>
            <a:r>
              <a:rPr lang="en-IN" dirty="0"/>
              <a:t>Table Entries in the processor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The 32-entry TLB coupled with a 4K page size,</a:t>
            </a:r>
          </a:p>
          <a:p>
            <a:pPr marL="0" indent="0">
              <a:buNone/>
            </a:pPr>
            <a:r>
              <a:rPr lang="en-IN" dirty="0"/>
              <a:t>results in </a:t>
            </a:r>
            <a:r>
              <a:rPr lang="en-IN" dirty="0" smtClean="0"/>
              <a:t>coverage of </a:t>
            </a:r>
            <a:r>
              <a:rPr lang="en-IN" dirty="0"/>
              <a:t>128K bytes of memory addresses.</a:t>
            </a:r>
          </a:p>
        </p:txBody>
      </p:sp>
    </p:spTree>
    <p:extLst>
      <p:ext uri="{BB962C8B-B14F-4D97-AF65-F5344CB8AC3E}">
        <p14:creationId xmlns:p14="http://schemas.microsoft.com/office/powerpoint/2010/main" val="18137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Translation </a:t>
            </a:r>
            <a:r>
              <a:rPr lang="en-US" b="1" dirty="0" err="1"/>
              <a:t>Lookaside</a:t>
            </a:r>
            <a:r>
              <a:rPr lang="en-US" b="1" dirty="0"/>
              <a:t> Buffer(TLB)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5" y="1099276"/>
            <a:ext cx="864096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Paging Operation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8052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IN" dirty="0"/>
              <a:t>Paging unit </a:t>
            </a:r>
            <a:r>
              <a:rPr lang="en-IN" b="1" dirty="0"/>
              <a:t>receives a 32-bit linear address </a:t>
            </a:r>
            <a:r>
              <a:rPr lang="en-IN" dirty="0"/>
              <a:t>from the segmentation unit. </a:t>
            </a:r>
          </a:p>
          <a:p>
            <a:pPr lvl="0"/>
            <a:r>
              <a:rPr lang="en-IN" dirty="0"/>
              <a:t>The upper 20 linear address bits are </a:t>
            </a:r>
            <a:r>
              <a:rPr lang="en-IN" b="1" dirty="0"/>
              <a:t>compared with all 32 entries</a:t>
            </a:r>
            <a:r>
              <a:rPr lang="en-IN" dirty="0"/>
              <a:t> in the TLB to determine if there is a match.</a:t>
            </a:r>
          </a:p>
          <a:p>
            <a:pPr lvl="0"/>
            <a:r>
              <a:rPr lang="en-IN" dirty="0"/>
              <a:t> If there is a </a:t>
            </a:r>
            <a:r>
              <a:rPr lang="en-IN" b="1" dirty="0"/>
              <a:t>match</a:t>
            </a:r>
            <a:r>
              <a:rPr lang="en-IN" dirty="0"/>
              <a:t> (i.e. a TLB hit), then the 32-bit </a:t>
            </a:r>
            <a:r>
              <a:rPr lang="en-IN" b="1" dirty="0"/>
              <a:t>physical address </a:t>
            </a:r>
            <a:r>
              <a:rPr lang="en-IN" dirty="0"/>
              <a:t>and will be placed on the address bus.</a:t>
            </a:r>
          </a:p>
          <a:p>
            <a:pPr lvl="0"/>
            <a:r>
              <a:rPr lang="en-IN" dirty="0"/>
              <a:t>However, if PTE entry is not in TLB, the Intel386 DX will read the appropriate PDE Entry. </a:t>
            </a:r>
          </a:p>
          <a:p>
            <a:pPr lvl="0"/>
            <a:r>
              <a:rPr lang="en-IN" dirty="0"/>
              <a:t>If </a:t>
            </a:r>
            <a:r>
              <a:rPr lang="en-IN" b="1" dirty="0"/>
              <a:t>P = 1 on PDE </a:t>
            </a:r>
            <a:r>
              <a:rPr lang="en-IN" dirty="0"/>
              <a:t>(</a:t>
            </a:r>
            <a:r>
              <a:rPr lang="en-IN" dirty="0">
                <a:sym typeface="Wingdings"/>
              </a:rPr>
              <a:t></a:t>
            </a:r>
            <a:r>
              <a:rPr lang="en-IN" dirty="0"/>
              <a:t>the page table is in memory), then the Intel386 DX will read the appropriate PTE and set the Access bit. </a:t>
            </a:r>
          </a:p>
          <a:p>
            <a:pPr lvl="0"/>
            <a:r>
              <a:rPr lang="en-IN" dirty="0"/>
              <a:t>If </a:t>
            </a:r>
            <a:r>
              <a:rPr lang="en-IN" b="1" dirty="0"/>
              <a:t>P = 1 on PTE </a:t>
            </a:r>
            <a:r>
              <a:rPr lang="en-IN" dirty="0"/>
              <a:t>(</a:t>
            </a:r>
            <a:r>
              <a:rPr lang="en-IN" dirty="0">
                <a:sym typeface="Wingdings"/>
              </a:rPr>
              <a:t></a:t>
            </a:r>
            <a:r>
              <a:rPr lang="en-IN" dirty="0"/>
              <a:t> the page is in memory), then the Intel386 DX will update the Access and Dirty bits as needed and fetch the operand. </a:t>
            </a:r>
          </a:p>
          <a:p>
            <a:pPr lvl="0"/>
            <a:r>
              <a:rPr lang="en-IN" dirty="0"/>
              <a:t>The upper 20 bits of the linear address read from the page table </a:t>
            </a:r>
            <a:r>
              <a:rPr lang="en-IN" b="1" dirty="0"/>
              <a:t>will be stored in the TLB for future accesses.</a:t>
            </a:r>
            <a:r>
              <a:rPr lang="en-IN" dirty="0"/>
              <a:t> </a:t>
            </a:r>
          </a:p>
          <a:p>
            <a:pPr lvl="0"/>
            <a:r>
              <a:rPr lang="en-IN" b="1" dirty="0"/>
              <a:t>If P = 0 </a:t>
            </a:r>
            <a:r>
              <a:rPr lang="en-IN" dirty="0"/>
              <a:t>for either PDE or PTE, then the processor will generate a </a:t>
            </a:r>
            <a:r>
              <a:rPr lang="en-IN" b="1" dirty="0"/>
              <a:t>page fault exception</a:t>
            </a:r>
            <a:endParaRPr lang="en-IN" dirty="0"/>
          </a:p>
          <a:p>
            <a:pPr lvl="0"/>
            <a:r>
              <a:rPr lang="en-US" dirty="0"/>
              <a:t>This exception is </a:t>
            </a:r>
            <a:r>
              <a:rPr lang="en-US" b="1" dirty="0"/>
              <a:t>also generated when protection rules are violated </a:t>
            </a:r>
            <a:r>
              <a:rPr lang="en-US" dirty="0"/>
              <a:t>and the CR2 is loaded with the page fault address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2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: collection of code and data that has a TSS assigned to it.</a:t>
            </a:r>
          </a:p>
          <a:p>
            <a:r>
              <a:rPr lang="en-US" dirty="0" smtClean="0"/>
              <a:t>One to one correlation between TSS and tasks.</a:t>
            </a:r>
          </a:p>
          <a:p>
            <a:r>
              <a:rPr lang="en-US" dirty="0" smtClean="0"/>
              <a:t>TSS: area of read/write memory like small data segment </a:t>
            </a:r>
          </a:p>
          <a:p>
            <a:r>
              <a:rPr lang="en-US" dirty="0" smtClean="0"/>
              <a:t>Not accessible to the general user </a:t>
            </a:r>
            <a:r>
              <a:rPr lang="en-US" dirty="0" err="1" smtClean="0"/>
              <a:t>program,only</a:t>
            </a:r>
            <a:r>
              <a:rPr lang="en-US" dirty="0" smtClean="0"/>
              <a:t>  accessible to 80386 only.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12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Task </a:t>
            </a:r>
            <a:r>
              <a:rPr lang="en-US" b="1" dirty="0"/>
              <a:t>Switching</a:t>
            </a:r>
            <a:r>
              <a:rPr lang="en-IN" sz="4000" dirty="0"/>
              <a:t/>
            </a:r>
            <a:br>
              <a:rPr lang="en-IN" sz="4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multitasking/multiuser OS needs the ability to rapidly switch between tasks.</a:t>
            </a:r>
            <a:endParaRPr lang="en-IN" sz="2800" dirty="0"/>
          </a:p>
          <a:p>
            <a:pPr lvl="0"/>
            <a:r>
              <a:rPr lang="en-US" dirty="0"/>
              <a:t>Intel 386DX supports this operation by providing a </a:t>
            </a:r>
            <a:r>
              <a:rPr lang="en-US" b="1" dirty="0"/>
              <a:t>task switch instruction hardware</a:t>
            </a:r>
            <a:r>
              <a:rPr lang="en-US" dirty="0"/>
              <a:t>.</a:t>
            </a:r>
            <a:endParaRPr lang="en-IN" sz="2800" dirty="0"/>
          </a:p>
          <a:p>
            <a:pPr lvl="0"/>
            <a:r>
              <a:rPr lang="en-US" dirty="0"/>
              <a:t>The task switch operation</a:t>
            </a:r>
            <a:endParaRPr lang="en-IN" sz="2800" dirty="0"/>
          </a:p>
          <a:p>
            <a:pPr lvl="1"/>
            <a:r>
              <a:rPr lang="en-US" b="1" dirty="0"/>
              <a:t>saves the entire state of the machine</a:t>
            </a:r>
            <a:r>
              <a:rPr lang="en-US" dirty="0"/>
              <a:t>(all of </a:t>
            </a:r>
            <a:r>
              <a:rPr lang="en-US" dirty="0" err="1"/>
              <a:t>reg.s,address</a:t>
            </a:r>
            <a:r>
              <a:rPr lang="en-US" dirty="0"/>
              <a:t> space and a link to previous task),</a:t>
            </a:r>
            <a:endParaRPr lang="en-IN" sz="2400" dirty="0"/>
          </a:p>
          <a:p>
            <a:pPr lvl="1"/>
            <a:r>
              <a:rPr lang="en-IN" dirty="0"/>
              <a:t> </a:t>
            </a:r>
            <a:r>
              <a:rPr lang="en-US" b="1" dirty="0"/>
              <a:t>loads a new execution state</a:t>
            </a:r>
            <a:r>
              <a:rPr lang="en-US" dirty="0"/>
              <a:t>, </a:t>
            </a:r>
            <a:endParaRPr lang="en-IN" sz="2400" dirty="0"/>
          </a:p>
          <a:p>
            <a:pPr lvl="1"/>
            <a:r>
              <a:rPr lang="en-US" b="1" dirty="0"/>
              <a:t>performs protection checks</a:t>
            </a:r>
            <a:r>
              <a:rPr lang="en-US" dirty="0"/>
              <a:t> and </a:t>
            </a:r>
            <a:endParaRPr lang="en-IN" sz="2400" dirty="0"/>
          </a:p>
          <a:p>
            <a:pPr lvl="1"/>
            <a:r>
              <a:rPr lang="en-US" b="1" dirty="0"/>
              <a:t>commences execution in the new task</a:t>
            </a:r>
            <a:endParaRPr lang="en-IN" sz="2400" dirty="0"/>
          </a:p>
          <a:p>
            <a:r>
              <a:rPr lang="en-US" dirty="0"/>
              <a:t>	in about </a:t>
            </a:r>
            <a:r>
              <a:rPr lang="en-US" b="1" dirty="0"/>
              <a:t>17</a:t>
            </a:r>
            <a:r>
              <a:rPr lang="en-US" dirty="0"/>
              <a:t> </a:t>
            </a:r>
            <a:r>
              <a:rPr lang="el-GR" b="1" dirty="0"/>
              <a:t>μ</a:t>
            </a:r>
            <a:r>
              <a:rPr lang="en-US" b="1" dirty="0"/>
              <a:t>s.</a:t>
            </a:r>
            <a:endParaRPr lang="en-IN" sz="2800" dirty="0"/>
          </a:p>
          <a:p>
            <a:pPr lvl="0"/>
            <a:r>
              <a:rPr lang="en-US" dirty="0"/>
              <a:t>The task switch operation is invoked by an intersegment </a:t>
            </a:r>
            <a:r>
              <a:rPr lang="en-US" b="1" dirty="0"/>
              <a:t>JMP or CALL instruction which refers to a TSS</a:t>
            </a:r>
            <a:r>
              <a:rPr lang="en-US" dirty="0"/>
              <a:t> </a:t>
            </a:r>
            <a:r>
              <a:rPr lang="en-US" b="1" dirty="0"/>
              <a:t>or task gate descriptor </a:t>
            </a:r>
            <a:r>
              <a:rPr lang="en-US" dirty="0"/>
              <a:t>in</a:t>
            </a:r>
            <a:r>
              <a:rPr lang="en-US" b="1" dirty="0"/>
              <a:t> GDT or LDT</a:t>
            </a:r>
            <a:endParaRPr lang="en-IN" sz="2800" dirty="0"/>
          </a:p>
          <a:p>
            <a:pPr lvl="0"/>
            <a:r>
              <a:rPr lang="en-US" dirty="0"/>
              <a:t>The </a:t>
            </a:r>
            <a:r>
              <a:rPr lang="en-US" b="1" dirty="0"/>
              <a:t>TSS Descriptor</a:t>
            </a:r>
            <a:r>
              <a:rPr lang="en-US" dirty="0"/>
              <a:t> points to a </a:t>
            </a:r>
            <a:r>
              <a:rPr lang="en-US" b="1" dirty="0"/>
              <a:t>segment containing the entire execution state</a:t>
            </a:r>
            <a:r>
              <a:rPr lang="en-US" dirty="0"/>
              <a:t> while a </a:t>
            </a:r>
            <a:r>
              <a:rPr lang="en-US" b="1" dirty="0"/>
              <a:t>Task Gate Descriptor </a:t>
            </a:r>
            <a:r>
              <a:rPr lang="en-US" dirty="0"/>
              <a:t>contains a </a:t>
            </a:r>
            <a:r>
              <a:rPr lang="en-US" b="1" dirty="0"/>
              <a:t>TSS Selector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61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Task Gate Descriptor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287" y="2060849"/>
            <a:ext cx="7591425" cy="27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3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TSS Descriptor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" y="1772816"/>
            <a:ext cx="7848600" cy="313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3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DESCRIPTOR TABLES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Each of the tables has a register associated with </a:t>
            </a:r>
            <a:r>
              <a:rPr lang="en-IN" dirty="0" smtClean="0"/>
              <a:t>it the </a:t>
            </a:r>
            <a:r>
              <a:rPr lang="en-IN" dirty="0"/>
              <a:t>GDTR, LDTR, and the </a:t>
            </a:r>
            <a:r>
              <a:rPr lang="en-IN" dirty="0" smtClean="0"/>
              <a:t>IDTR</a:t>
            </a:r>
          </a:p>
          <a:p>
            <a:r>
              <a:rPr lang="en-IN" dirty="0"/>
              <a:t>The LGDT, LLDT, and LIDT instructions, load the</a:t>
            </a:r>
          </a:p>
          <a:p>
            <a:pPr marL="0" indent="0">
              <a:buNone/>
            </a:pPr>
            <a:r>
              <a:rPr lang="en-IN" dirty="0"/>
              <a:t>base and limit of the Global, Local, and Interrupt </a:t>
            </a:r>
            <a:r>
              <a:rPr lang="en-IN" dirty="0" smtClean="0"/>
              <a:t>Descriptor Tables</a:t>
            </a:r>
            <a:r>
              <a:rPr lang="en-IN" dirty="0"/>
              <a:t>, </a:t>
            </a:r>
            <a:r>
              <a:rPr lang="en-IN" dirty="0" smtClean="0"/>
              <a:t>respectively.</a:t>
            </a:r>
          </a:p>
          <a:p>
            <a:r>
              <a:rPr lang="en-IN" dirty="0"/>
              <a:t>SGDT, SLDT, and SIDT </a:t>
            </a:r>
            <a:r>
              <a:rPr lang="en-IN" dirty="0" smtClean="0"/>
              <a:t>instructions store </a:t>
            </a:r>
            <a:r>
              <a:rPr lang="en-IN" dirty="0"/>
              <a:t>the base and limit values. </a:t>
            </a:r>
            <a:endParaRPr lang="en-IN" dirty="0" smtClean="0"/>
          </a:p>
          <a:p>
            <a:r>
              <a:rPr lang="en-IN" dirty="0" smtClean="0"/>
              <a:t>These </a:t>
            </a:r>
            <a:r>
              <a:rPr lang="en-IN" dirty="0"/>
              <a:t>tables </a:t>
            </a:r>
            <a:r>
              <a:rPr lang="en-IN" dirty="0" smtClean="0"/>
              <a:t>are manipulated </a:t>
            </a:r>
            <a:r>
              <a:rPr lang="en-IN" dirty="0"/>
              <a:t>by the operating system.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66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TSS Descriptor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B-bit : indicates </a:t>
            </a:r>
            <a:r>
              <a:rPr lang="en-IN" dirty="0"/>
              <a:t>whether the task is busy. </a:t>
            </a:r>
            <a:endParaRPr lang="en-IN" dirty="0" smtClean="0"/>
          </a:p>
          <a:p>
            <a:r>
              <a:rPr lang="en-IN" dirty="0" smtClean="0"/>
              <a:t>type code of </a:t>
            </a:r>
            <a:r>
              <a:rPr lang="en-IN" dirty="0"/>
              <a:t>9 indicates </a:t>
            </a:r>
            <a:r>
              <a:rPr lang="en-IN" b="1" i="1" dirty="0"/>
              <a:t>a non-busy </a:t>
            </a:r>
            <a:r>
              <a:rPr lang="en-IN" b="1" i="1" dirty="0" smtClean="0"/>
              <a:t>task.</a:t>
            </a:r>
          </a:p>
          <a:p>
            <a:r>
              <a:rPr lang="en-IN" dirty="0" smtClean="0"/>
              <a:t>type </a:t>
            </a:r>
            <a:r>
              <a:rPr lang="en-IN" dirty="0"/>
              <a:t>code of 11 indicates </a:t>
            </a:r>
            <a:r>
              <a:rPr lang="en-IN" b="1" i="1" dirty="0"/>
              <a:t>a busy task.</a:t>
            </a:r>
          </a:p>
          <a:p>
            <a:r>
              <a:rPr lang="en-IN" dirty="0"/>
              <a:t>Tasks are not </a:t>
            </a:r>
            <a:r>
              <a:rPr lang="en-IN" dirty="0" err="1"/>
              <a:t>reentrant</a:t>
            </a:r>
            <a:r>
              <a:rPr lang="en-IN" dirty="0"/>
              <a:t>. The B-bit allows the processor to detect an attempt to switch to a task that is already busy.</a:t>
            </a:r>
          </a:p>
          <a:p>
            <a:r>
              <a:rPr lang="en-IN" dirty="0"/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6728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TSS Descriptor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BASE, LIMIT, and DPL fields and the G-bit and P-bit have </a:t>
            </a:r>
            <a:r>
              <a:rPr lang="en-IN" dirty="0" smtClean="0"/>
              <a:t>functions similar to </a:t>
            </a:r>
            <a:r>
              <a:rPr lang="en-IN" dirty="0"/>
              <a:t>data-segment </a:t>
            </a:r>
            <a:r>
              <a:rPr lang="en-IN" dirty="0" smtClean="0"/>
              <a:t>descriptors.</a:t>
            </a:r>
          </a:p>
          <a:p>
            <a:r>
              <a:rPr lang="en-IN" dirty="0"/>
              <a:t>TSS descriptors may reside only in the GDT. </a:t>
            </a:r>
          </a:p>
          <a:p>
            <a:r>
              <a:rPr lang="en-IN" dirty="0" smtClean="0"/>
              <a:t>to </a:t>
            </a:r>
            <a:r>
              <a:rPr lang="en-IN" dirty="0"/>
              <a:t>identify a </a:t>
            </a:r>
            <a:r>
              <a:rPr lang="en-IN" dirty="0" smtClean="0"/>
              <a:t>TSS with </a:t>
            </a:r>
            <a:r>
              <a:rPr lang="en-IN" dirty="0"/>
              <a:t>a selector that has TI=1 (indicating the current LDT) results in </a:t>
            </a:r>
            <a:r>
              <a:rPr lang="en-IN" dirty="0" smtClean="0"/>
              <a:t>an exception</a:t>
            </a:r>
            <a:r>
              <a:rPr lang="en-IN" dirty="0"/>
              <a:t>.</a:t>
            </a:r>
          </a:p>
          <a:p>
            <a:r>
              <a:rPr lang="en-IN" dirty="0"/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32114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Each task </a:t>
            </a:r>
            <a:r>
              <a:rPr lang="en-US" dirty="0"/>
              <a:t>must have a </a:t>
            </a:r>
            <a:r>
              <a:rPr lang="en-US" b="1" dirty="0"/>
              <a:t>TSS</a:t>
            </a:r>
            <a:r>
              <a:rPr lang="en-US" dirty="0"/>
              <a:t> associated with it.</a:t>
            </a:r>
            <a:endParaRPr lang="en-IN" dirty="0"/>
          </a:p>
          <a:p>
            <a:pPr lvl="0"/>
            <a:r>
              <a:rPr lang="en-US" b="1" dirty="0" smtClean="0"/>
              <a:t> TSS </a:t>
            </a:r>
            <a:r>
              <a:rPr lang="en-US" dirty="0" smtClean="0"/>
              <a:t>is defined by a segment descriptor in a descriptor table. (GDT)</a:t>
            </a:r>
            <a:endParaRPr lang="en-IN" dirty="0"/>
          </a:p>
          <a:p>
            <a:pPr lvl="0"/>
            <a:r>
              <a:rPr lang="en-US" b="1" dirty="0"/>
              <a:t>TR </a:t>
            </a:r>
            <a:r>
              <a:rPr lang="en-US" dirty="0"/>
              <a:t>contains the </a:t>
            </a:r>
            <a:r>
              <a:rPr lang="en-US" b="1" dirty="0"/>
              <a:t>selector </a:t>
            </a:r>
            <a:r>
              <a:rPr lang="en-US" dirty="0"/>
              <a:t>referring </a:t>
            </a:r>
            <a:r>
              <a:rPr lang="en-US" b="1" dirty="0"/>
              <a:t>to current TSS Descriptor.</a:t>
            </a:r>
            <a:r>
              <a:rPr lang="en-US" dirty="0"/>
              <a:t> </a:t>
            </a:r>
            <a:endParaRPr lang="en-IN" dirty="0"/>
          </a:p>
          <a:p>
            <a:pPr lvl="0"/>
            <a:r>
              <a:rPr lang="en-US" dirty="0"/>
              <a:t>Returning from a task is done by IRET</a:t>
            </a:r>
            <a:endParaRPr lang="en-IN" dirty="0"/>
          </a:p>
          <a:p>
            <a:pPr lvl="0"/>
            <a:r>
              <a:rPr lang="en-US" b="1" dirty="0"/>
              <a:t>IRET</a:t>
            </a:r>
            <a:r>
              <a:rPr lang="en-US" dirty="0"/>
              <a:t> makes the control transfer to the task which was interrupted and  current task state is saved in TSS and old task state is restored from TSS</a:t>
            </a:r>
            <a:endParaRPr lang="en-IN" dirty="0"/>
          </a:p>
          <a:p>
            <a:r>
              <a:rPr lang="en-US" b="1" dirty="0"/>
              <a:t> </a:t>
            </a:r>
            <a:endParaRPr lang="en-IN" dirty="0"/>
          </a:p>
          <a:p>
            <a:r>
              <a:rPr lang="en-US" b="1" dirty="0"/>
              <a:t> 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00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TSS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196752"/>
            <a:ext cx="489654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All information the processor needs to manage a task is stored in task state segment (TSS).</a:t>
            </a:r>
          </a:p>
          <a:p>
            <a:pPr lvl="0"/>
            <a:r>
              <a:rPr lang="en-IN" dirty="0"/>
              <a:t>The fields of a TSS belong to two classes: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04999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Dynamic set : </a:t>
            </a:r>
            <a:r>
              <a:rPr lang="en-IN" dirty="0"/>
              <a:t>processor updates with each task switch .  It includes the fields that store:</a:t>
            </a:r>
            <a:endParaRPr lang="en-IN" sz="2800" dirty="0"/>
          </a:p>
          <a:p>
            <a:pPr lvl="1"/>
            <a:r>
              <a:rPr lang="en-IN" dirty="0"/>
              <a:t>General registers (EAX, ECX, EDX, EBX, ESP, EBP, ESI, EDI)</a:t>
            </a:r>
            <a:endParaRPr lang="en-IN" sz="2400" dirty="0"/>
          </a:p>
          <a:p>
            <a:pPr lvl="1"/>
            <a:r>
              <a:rPr lang="en-IN" dirty="0"/>
              <a:t>The segment registers (ES, CS, SS, DS, FS, GS).</a:t>
            </a:r>
            <a:endParaRPr lang="en-IN" sz="2400" dirty="0"/>
          </a:p>
          <a:p>
            <a:pPr lvl="1"/>
            <a:r>
              <a:rPr lang="en-IN" dirty="0"/>
              <a:t>The flags register (EFLAGS).</a:t>
            </a:r>
            <a:endParaRPr lang="en-IN" sz="2400" dirty="0"/>
          </a:p>
          <a:p>
            <a:pPr lvl="1"/>
            <a:r>
              <a:rPr lang="en-IN" dirty="0"/>
              <a:t>The instruction pointer (EIP).</a:t>
            </a:r>
            <a:endParaRPr lang="en-IN" sz="2400" dirty="0"/>
          </a:p>
          <a:p>
            <a:pPr lvl="1"/>
            <a:r>
              <a:rPr lang="en-IN" dirty="0"/>
              <a:t>The selector of the TSS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78348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="1" dirty="0"/>
              <a:t>Static set : </a:t>
            </a:r>
            <a:r>
              <a:rPr lang="en-IN" dirty="0"/>
              <a:t>the processor reads but does not change.</a:t>
            </a:r>
            <a:endParaRPr lang="en-IN" sz="2800" dirty="0"/>
          </a:p>
          <a:p>
            <a:pPr lvl="0"/>
            <a:r>
              <a:rPr lang="en-IN" dirty="0"/>
              <a:t> This set includes the fields that store: </a:t>
            </a:r>
            <a:endParaRPr lang="en-IN" sz="2800" dirty="0"/>
          </a:p>
          <a:p>
            <a:pPr lvl="1"/>
            <a:r>
              <a:rPr lang="en-IN" dirty="0"/>
              <a:t>The selector of the task's LDT.</a:t>
            </a:r>
            <a:endParaRPr lang="en-IN" sz="2400" dirty="0"/>
          </a:p>
          <a:p>
            <a:pPr lvl="1"/>
            <a:r>
              <a:rPr lang="en-IN" dirty="0"/>
              <a:t> Page Directory Base Register (PDBR)</a:t>
            </a:r>
            <a:endParaRPr lang="en-IN" sz="2400" dirty="0"/>
          </a:p>
          <a:p>
            <a:pPr lvl="1"/>
            <a:r>
              <a:rPr lang="en-IN" dirty="0"/>
              <a:t>Pointers to the stacks.</a:t>
            </a:r>
            <a:endParaRPr lang="en-IN" sz="2400" dirty="0"/>
          </a:p>
          <a:p>
            <a:pPr lvl="1"/>
            <a:r>
              <a:rPr lang="en-IN" dirty="0"/>
              <a:t> T-bit (debug trap bit)</a:t>
            </a:r>
            <a:endParaRPr lang="en-IN" sz="2400" dirty="0"/>
          </a:p>
          <a:p>
            <a:pPr lvl="1"/>
            <a:r>
              <a:rPr lang="en-IN" dirty="0"/>
              <a:t>I/O map base</a:t>
            </a:r>
            <a:r>
              <a:rPr lang="en-IN" b="1" dirty="0"/>
              <a:t> 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1520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Task Linking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6336704"/>
          </a:xfrm>
        </p:spPr>
        <p:txBody>
          <a:bodyPr>
            <a:noAutofit/>
          </a:bodyPr>
          <a:lstStyle/>
          <a:p>
            <a:r>
              <a:rPr lang="en-IN" sz="2400" dirty="0" smtClean="0"/>
              <a:t>The </a:t>
            </a:r>
            <a:r>
              <a:rPr lang="en-IN" sz="2400" b="1" dirty="0"/>
              <a:t>back-link field </a:t>
            </a:r>
            <a:r>
              <a:rPr lang="en-IN" sz="2400" dirty="0"/>
              <a:t>of the TSS and the </a:t>
            </a:r>
            <a:r>
              <a:rPr lang="en-IN" sz="2400" b="1" dirty="0"/>
              <a:t>NT</a:t>
            </a:r>
            <a:r>
              <a:rPr lang="en-IN" sz="2400" dirty="0"/>
              <a:t> (nested task) bit of the </a:t>
            </a:r>
            <a:r>
              <a:rPr lang="en-IN" sz="2400" dirty="0" smtClean="0"/>
              <a:t>flag word </a:t>
            </a:r>
            <a:r>
              <a:rPr lang="en-IN" sz="2400" dirty="0"/>
              <a:t>together allow the 80386 to automatically return to a task that </a:t>
            </a:r>
            <a:r>
              <a:rPr lang="en-IN" sz="2400" dirty="0" err="1" smtClean="0"/>
              <a:t>CALLed</a:t>
            </a:r>
            <a:r>
              <a:rPr lang="en-IN" sz="2400" dirty="0" smtClean="0"/>
              <a:t> another </a:t>
            </a:r>
            <a:r>
              <a:rPr lang="en-IN" sz="2400" dirty="0"/>
              <a:t>task or was interrupted by another task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When a CALL instruction, </a:t>
            </a:r>
            <a:r>
              <a:rPr lang="en-IN" sz="2400" dirty="0" smtClean="0"/>
              <a:t>an  interrupt </a:t>
            </a:r>
            <a:r>
              <a:rPr lang="en-IN" sz="2400" dirty="0"/>
              <a:t>instruction, an external interrupt, or an exception </a:t>
            </a:r>
            <a:r>
              <a:rPr lang="en-IN" sz="2400" b="1" i="1" dirty="0"/>
              <a:t>causes </a:t>
            </a:r>
            <a:r>
              <a:rPr lang="en-IN" sz="2400" b="1" i="1" dirty="0" smtClean="0"/>
              <a:t>a switch </a:t>
            </a:r>
            <a:r>
              <a:rPr lang="en-IN" sz="2400" b="1" i="1" dirty="0"/>
              <a:t>to a new </a:t>
            </a:r>
            <a:r>
              <a:rPr lang="en-IN" sz="2400" b="1" i="1" dirty="0" smtClean="0"/>
              <a:t>task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80386 automatically fills the back-link of the </a:t>
            </a:r>
            <a:r>
              <a:rPr lang="en-IN" sz="2400" dirty="0" smtClean="0"/>
              <a:t>new TSS  with </a:t>
            </a:r>
            <a:r>
              <a:rPr lang="en-IN" sz="2400" dirty="0"/>
              <a:t>the selector of the outgoing task's TSS and, </a:t>
            </a:r>
            <a:r>
              <a:rPr lang="en-IN" sz="2400" dirty="0" smtClean="0"/>
              <a:t>sets </a:t>
            </a:r>
            <a:r>
              <a:rPr lang="en-IN" sz="2400" dirty="0"/>
              <a:t>the NT bit in the new task's flag register.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NT flag </a:t>
            </a:r>
            <a:r>
              <a:rPr lang="en-IN" sz="2400" dirty="0" smtClean="0"/>
              <a:t>indicates whether </a:t>
            </a:r>
            <a:r>
              <a:rPr lang="en-IN" sz="2400" dirty="0"/>
              <a:t>the back-link field is valid. The new task releases control </a:t>
            </a:r>
            <a:r>
              <a:rPr lang="en-IN" sz="2400" dirty="0" smtClean="0"/>
              <a:t>by executing </a:t>
            </a:r>
            <a:r>
              <a:rPr lang="en-IN" sz="2400" dirty="0"/>
              <a:t>an IRET instruction. </a:t>
            </a:r>
            <a:endParaRPr lang="en-IN" sz="2400" dirty="0" smtClean="0"/>
          </a:p>
          <a:p>
            <a:r>
              <a:rPr lang="en-IN" sz="2400" dirty="0" smtClean="0"/>
              <a:t>When </a:t>
            </a:r>
            <a:r>
              <a:rPr lang="en-IN" sz="2400" dirty="0"/>
              <a:t>interpreting an IRET, the 80386 </a:t>
            </a:r>
            <a:r>
              <a:rPr lang="en-IN" sz="2400" dirty="0" smtClean="0"/>
              <a:t>examines the </a:t>
            </a:r>
            <a:r>
              <a:rPr lang="en-IN" sz="2400" dirty="0"/>
              <a:t>NT flag. If NT is set, the 80386 switches back to the task selected </a:t>
            </a:r>
            <a:r>
              <a:rPr lang="en-IN" sz="2400" dirty="0" smtClean="0"/>
              <a:t>by the </a:t>
            </a:r>
            <a:r>
              <a:rPr lang="en-IN" sz="2400" dirty="0"/>
              <a:t>back-link field. </a:t>
            </a:r>
          </a:p>
        </p:txBody>
      </p:sp>
    </p:spTree>
    <p:extLst>
      <p:ext uri="{BB962C8B-B14F-4D97-AF65-F5344CB8AC3E}">
        <p14:creationId xmlns:p14="http://schemas.microsoft.com/office/powerpoint/2010/main" val="18787443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Busy Bit Prevents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IN" dirty="0"/>
              <a:t> The B-bit (busy bit) of the TSS descriptor ensures the integrity of </a:t>
            </a:r>
            <a:r>
              <a:rPr lang="en-IN" dirty="0" smtClean="0"/>
              <a:t>the back-link.</a:t>
            </a:r>
          </a:p>
          <a:p>
            <a:r>
              <a:rPr lang="en-IN" dirty="0" smtClean="0"/>
              <a:t> </a:t>
            </a:r>
            <a:r>
              <a:rPr lang="en-IN" dirty="0"/>
              <a:t>A chain of back-links may grow to any length </a:t>
            </a:r>
            <a:r>
              <a:rPr lang="en-IN" dirty="0" smtClean="0"/>
              <a:t>(nested task)</a:t>
            </a:r>
          </a:p>
          <a:p>
            <a:r>
              <a:rPr lang="en-IN" dirty="0" smtClean="0"/>
              <a:t>B-bit </a:t>
            </a:r>
            <a:r>
              <a:rPr lang="en-IN" dirty="0"/>
              <a:t>ensures that the CPU can detect any attempt to create a loop. </a:t>
            </a:r>
          </a:p>
        </p:txBody>
      </p:sp>
    </p:spTree>
    <p:extLst>
      <p:ext uri="{BB962C8B-B14F-4D97-AF65-F5344CB8AC3E}">
        <p14:creationId xmlns:p14="http://schemas.microsoft.com/office/powerpoint/2010/main" val="6971168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N" dirty="0"/>
              <a:t>Busy Bit Prevents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  The processor uses the busy bit as follows: 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1.  </a:t>
            </a:r>
            <a:r>
              <a:rPr lang="en-IN" b="1" dirty="0"/>
              <a:t>When switching to a task, </a:t>
            </a:r>
            <a:r>
              <a:rPr lang="en-IN" dirty="0"/>
              <a:t>the processor </a:t>
            </a:r>
            <a:r>
              <a:rPr lang="en-IN" dirty="0" smtClean="0"/>
              <a:t>    automatically </a:t>
            </a:r>
            <a:r>
              <a:rPr lang="en-IN" dirty="0"/>
              <a:t>sets the busy </a:t>
            </a:r>
            <a:r>
              <a:rPr lang="en-IN" dirty="0" smtClean="0"/>
              <a:t>bit </a:t>
            </a:r>
            <a:r>
              <a:rPr lang="en-IN" dirty="0"/>
              <a:t>of the new task.   </a:t>
            </a:r>
            <a:endParaRPr lang="en-IN" dirty="0" smtClean="0"/>
          </a:p>
          <a:p>
            <a:pPr marL="514350" indent="-514350">
              <a:buAutoNum type="arabicPeriod" startAt="2"/>
            </a:pPr>
            <a:r>
              <a:rPr lang="en-IN" b="1" dirty="0" smtClean="0"/>
              <a:t>When </a:t>
            </a:r>
            <a:r>
              <a:rPr lang="en-IN" b="1" dirty="0"/>
              <a:t>switching from a task</a:t>
            </a:r>
            <a:r>
              <a:rPr lang="en-IN" dirty="0"/>
              <a:t>, the processor automatically clears the </a:t>
            </a:r>
            <a:r>
              <a:rPr lang="en-IN" dirty="0" smtClean="0"/>
              <a:t> </a:t>
            </a:r>
            <a:r>
              <a:rPr lang="en-IN" dirty="0"/>
              <a:t>busy bit of the old task if that task is not to be placed on the </a:t>
            </a:r>
            <a:r>
              <a:rPr lang="en-IN" dirty="0" smtClean="0"/>
              <a:t> </a:t>
            </a:r>
            <a:r>
              <a:rPr lang="en-IN" dirty="0"/>
              <a:t>back-link chain (i.e., the instruction causing the task switch is JMP      or IRET). If the task is placed on the back-link chain, its busy bit  </a:t>
            </a:r>
            <a:r>
              <a:rPr lang="en-IN" dirty="0" smtClean="0"/>
              <a:t>remains </a:t>
            </a:r>
            <a:r>
              <a:rPr lang="en-IN" dirty="0"/>
              <a:t>set.  </a:t>
            </a:r>
            <a:endParaRPr lang="en-IN" dirty="0" smtClean="0"/>
          </a:p>
          <a:p>
            <a:pPr marL="514350" indent="-514350">
              <a:buAutoNum type="arabicPeriod" startAt="2"/>
            </a:pPr>
            <a:r>
              <a:rPr lang="en-IN" b="1" dirty="0" smtClean="0"/>
              <a:t>When </a:t>
            </a:r>
            <a:r>
              <a:rPr lang="en-IN" b="1" dirty="0"/>
              <a:t>switching to a </a:t>
            </a:r>
            <a:r>
              <a:rPr lang="en-IN" b="1" dirty="0" err="1" smtClean="0"/>
              <a:t>task</a:t>
            </a:r>
            <a:r>
              <a:rPr lang="en-IN" dirty="0" err="1" smtClean="0"/>
              <a:t>,the</a:t>
            </a:r>
            <a:r>
              <a:rPr lang="en-IN" dirty="0" smtClean="0"/>
              <a:t> </a:t>
            </a:r>
            <a:r>
              <a:rPr lang="en-IN" dirty="0"/>
              <a:t>processor signals an exception if the </a:t>
            </a:r>
            <a:r>
              <a:rPr lang="en-IN" dirty="0" smtClean="0"/>
              <a:t>busy </a:t>
            </a:r>
            <a:r>
              <a:rPr lang="en-IN" dirty="0"/>
              <a:t>bit of the new task is already set. </a:t>
            </a:r>
          </a:p>
        </p:txBody>
      </p:sp>
    </p:spTree>
    <p:extLst>
      <p:ext uri="{BB962C8B-B14F-4D97-AF65-F5344CB8AC3E}">
        <p14:creationId xmlns:p14="http://schemas.microsoft.com/office/powerpoint/2010/main" val="251792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GLOBAL DESCRIPTOR TABLE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44824"/>
            <a:ext cx="85324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6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Task Register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IN" dirty="0"/>
              <a:t>I</a:t>
            </a:r>
            <a:r>
              <a:rPr lang="en-IN" dirty="0" smtClean="0"/>
              <a:t>dentifies </a:t>
            </a:r>
            <a:r>
              <a:rPr lang="en-IN" dirty="0"/>
              <a:t>the currently executing task by pointing to the </a:t>
            </a:r>
            <a:r>
              <a:rPr lang="en-IN" dirty="0" smtClean="0"/>
              <a:t>TSS.</a:t>
            </a:r>
            <a:endParaRPr lang="en-IN" dirty="0"/>
          </a:p>
        </p:txBody>
      </p:sp>
      <p:pic>
        <p:nvPicPr>
          <p:cNvPr id="4" name="Picture 3" descr="http://pdos.csail.mit.edu/6.828/2006/readings/i386/fig7-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352928" cy="47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848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Task Register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073427"/>
          </a:xfrm>
        </p:spPr>
        <p:txBody>
          <a:bodyPr>
            <a:normAutofit fontScale="85000" lnSpcReduction="10000"/>
          </a:bodyPr>
          <a:lstStyle/>
          <a:p>
            <a:r>
              <a:rPr lang="en-IN" b="1" i="1" dirty="0"/>
              <a:t>"visible" portion </a:t>
            </a:r>
            <a:r>
              <a:rPr lang="en-IN" dirty="0" smtClean="0"/>
              <a:t>:can </a:t>
            </a:r>
            <a:r>
              <a:rPr lang="en-IN" dirty="0"/>
              <a:t>be read and changed by </a:t>
            </a:r>
            <a:r>
              <a:rPr lang="en-IN" dirty="0" smtClean="0"/>
              <a:t>instructions</a:t>
            </a:r>
            <a:r>
              <a:rPr lang="en-IN" dirty="0"/>
              <a:t>.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b="1" i="1" dirty="0"/>
              <a:t>"invisible" portion </a:t>
            </a:r>
            <a:r>
              <a:rPr lang="en-IN" b="1" i="1" dirty="0" smtClean="0"/>
              <a:t>:</a:t>
            </a:r>
            <a:r>
              <a:rPr lang="en-IN" dirty="0" smtClean="0"/>
              <a:t> </a:t>
            </a:r>
            <a:r>
              <a:rPr lang="en-IN" dirty="0"/>
              <a:t>cannot be read by any </a:t>
            </a:r>
            <a:r>
              <a:rPr lang="en-IN" dirty="0" smtClean="0"/>
              <a:t>instruction. </a:t>
            </a:r>
          </a:p>
          <a:p>
            <a:r>
              <a:rPr lang="en-IN" b="1" i="1" dirty="0" smtClean="0"/>
              <a:t>Selector:</a:t>
            </a:r>
            <a:r>
              <a:rPr lang="en-IN" dirty="0" smtClean="0"/>
              <a:t>  </a:t>
            </a:r>
            <a:r>
              <a:rPr lang="en-IN" dirty="0"/>
              <a:t>visible </a:t>
            </a:r>
            <a:r>
              <a:rPr lang="en-IN" dirty="0" smtClean="0"/>
              <a:t>portion, </a:t>
            </a:r>
            <a:r>
              <a:rPr lang="en-IN" dirty="0"/>
              <a:t>selects a TSS descriptor in the GDT.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processor uses the invisible portion to cache the base and limit values from the TSS descriptor. </a:t>
            </a:r>
            <a:endParaRPr lang="en-IN" dirty="0" smtClean="0"/>
          </a:p>
          <a:p>
            <a:r>
              <a:rPr lang="en-IN" dirty="0" smtClean="0"/>
              <a:t>Holding </a:t>
            </a:r>
            <a:r>
              <a:rPr lang="en-IN" dirty="0"/>
              <a:t>the base and limit in a register makes execution of the task more efficient, because the processor does not need to repeatedly fetch these values from memory when it references the TSS of the current task.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84280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b="1" dirty="0" smtClean="0"/>
              <a:t>Task </a:t>
            </a:r>
            <a:r>
              <a:rPr lang="en-IN" b="1" dirty="0"/>
              <a:t>Register </a:t>
            </a:r>
            <a:r>
              <a:rPr lang="en-IN" b="1" dirty="0" smtClean="0"/>
              <a:t>Instructions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544616"/>
          </a:xfrm>
        </p:spPr>
        <p:txBody>
          <a:bodyPr>
            <a:normAutofit fontScale="85000" lnSpcReduction="20000"/>
          </a:bodyPr>
          <a:lstStyle/>
          <a:p>
            <a:r>
              <a:rPr lang="en-IN" u="sng" dirty="0" smtClean="0">
                <a:hlinkClick r:id="rId2"/>
              </a:rPr>
              <a:t>LTR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u="sng" dirty="0">
                <a:hlinkClick r:id="rId3"/>
              </a:rPr>
              <a:t>STR</a:t>
            </a:r>
            <a:r>
              <a:rPr lang="en-IN" dirty="0"/>
              <a:t> are used to modify and read the visible portion of the task </a:t>
            </a:r>
            <a:r>
              <a:rPr lang="en-IN" dirty="0" smtClean="0"/>
              <a:t>register.</a:t>
            </a:r>
          </a:p>
          <a:p>
            <a:r>
              <a:rPr lang="en-IN" u="sng" dirty="0">
                <a:hlinkClick r:id="rId2"/>
              </a:rPr>
              <a:t>LTR</a:t>
            </a:r>
            <a:r>
              <a:rPr lang="en-IN" dirty="0"/>
              <a:t> (Load task register) loads the visible portion of the task register with the selector operand, which must select a TSS descriptor in the GDT. </a:t>
            </a:r>
            <a:endParaRPr lang="en-IN" dirty="0" smtClean="0"/>
          </a:p>
          <a:p>
            <a:r>
              <a:rPr lang="en-IN" u="sng" dirty="0" smtClean="0">
                <a:hlinkClick r:id="rId2"/>
              </a:rPr>
              <a:t>LTR</a:t>
            </a:r>
            <a:r>
              <a:rPr lang="en-IN" dirty="0" smtClean="0"/>
              <a:t> </a:t>
            </a:r>
            <a:r>
              <a:rPr lang="en-IN" dirty="0"/>
              <a:t>also loads the invisible portion with information from the TSS descriptor selected by the operand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u="sng" dirty="0">
                <a:hlinkClick r:id="rId2"/>
              </a:rPr>
              <a:t>LTR</a:t>
            </a:r>
            <a:r>
              <a:rPr lang="en-IN" dirty="0"/>
              <a:t> is a privileged </a:t>
            </a:r>
            <a:r>
              <a:rPr lang="en-IN" dirty="0" smtClean="0"/>
              <a:t>instruction , executed (CPL=0) . </a:t>
            </a:r>
          </a:p>
          <a:p>
            <a:r>
              <a:rPr lang="en-IN" u="sng" dirty="0">
                <a:hlinkClick r:id="rId2"/>
              </a:rPr>
              <a:t> </a:t>
            </a:r>
            <a:r>
              <a:rPr lang="en-IN" u="sng" dirty="0" smtClean="0">
                <a:hlinkClick r:id="rId2"/>
              </a:rPr>
              <a:t>LTR</a:t>
            </a:r>
            <a:r>
              <a:rPr lang="en-IN" dirty="0" smtClean="0"/>
              <a:t>  </a:t>
            </a:r>
            <a:r>
              <a:rPr lang="en-IN" dirty="0"/>
              <a:t>used during system initialization to give an initial value to the </a:t>
            </a:r>
            <a:r>
              <a:rPr lang="en-IN" dirty="0" smtClean="0"/>
              <a:t>TR, the </a:t>
            </a:r>
            <a:r>
              <a:rPr lang="en-IN" dirty="0"/>
              <a:t>contents of TR are changed by task switch operations. </a:t>
            </a:r>
          </a:p>
          <a:p>
            <a:r>
              <a:rPr lang="en-IN" u="sng" dirty="0">
                <a:hlinkClick r:id="rId3"/>
              </a:rPr>
              <a:t>STR</a:t>
            </a:r>
            <a:r>
              <a:rPr lang="en-IN" dirty="0"/>
              <a:t> (Store task register) stores the visible portion of the task register in a general register or memory word. </a:t>
            </a:r>
            <a:r>
              <a:rPr lang="en-IN" u="sng" dirty="0">
                <a:hlinkClick r:id="rId3"/>
              </a:rPr>
              <a:t>STR</a:t>
            </a:r>
            <a:r>
              <a:rPr lang="en-IN" dirty="0"/>
              <a:t> is not privileged.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07361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Task </a:t>
            </a:r>
            <a:r>
              <a:rPr lang="en-IN" dirty="0"/>
              <a:t>Switching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The 80386 switches execution to another task in any of four cases:</a:t>
            </a: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  1.  The current task executes a JMP or CALL that refers to a TSS</a:t>
            </a: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      descriptor.</a:t>
            </a: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  2.  The current task executes a JMP or CALL that refers to a task gate</a:t>
            </a:r>
            <a:r>
              <a:rPr lang="en-IN" sz="3100" b="1" dirty="0" smtClean="0">
                <a:latin typeface="+mj-lt"/>
              </a:rPr>
              <a:t>.</a:t>
            </a:r>
            <a:r>
              <a:rPr lang="en-IN" sz="3100" b="1" dirty="0">
                <a:latin typeface="+mj-lt"/>
              </a:rPr>
              <a:t> </a:t>
            </a:r>
            <a:endParaRPr lang="en-IN" sz="3100" b="1" dirty="0" smtClean="0">
              <a:latin typeface="+mj-lt"/>
            </a:endParaRPr>
          </a:p>
          <a:p>
            <a:pPr marL="0" indent="0">
              <a:buNone/>
            </a:pPr>
            <a:endParaRPr lang="en-IN" sz="3100" b="1" dirty="0">
              <a:latin typeface="+mj-lt"/>
            </a:endParaRP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  3.  An interrupt or exception vectors to a task gate in the IDT</a:t>
            </a:r>
            <a:r>
              <a:rPr lang="en-IN" sz="3100" b="1" dirty="0" smtClean="0">
                <a:latin typeface="+mj-lt"/>
              </a:rPr>
              <a:t>.</a:t>
            </a:r>
            <a:r>
              <a:rPr lang="en-IN" sz="3100" b="1" dirty="0">
                <a:latin typeface="+mj-lt"/>
              </a:rPr>
              <a:t> </a:t>
            </a:r>
            <a:endParaRPr lang="en-IN" sz="3100" b="1" dirty="0" smtClean="0">
              <a:latin typeface="+mj-lt"/>
            </a:endParaRPr>
          </a:p>
          <a:p>
            <a:pPr marL="0" indent="0">
              <a:buNone/>
            </a:pPr>
            <a:endParaRPr lang="en-IN" sz="3100" b="1" dirty="0">
              <a:latin typeface="+mj-lt"/>
            </a:endParaRPr>
          </a:p>
          <a:p>
            <a:pPr marL="0" indent="0">
              <a:buNone/>
            </a:pPr>
            <a:r>
              <a:rPr lang="en-IN" sz="3100" b="1" dirty="0">
                <a:latin typeface="+mj-lt"/>
              </a:rPr>
              <a:t>  4.  The current task executes an IRET when the NT flag is set</a:t>
            </a:r>
            <a:r>
              <a:rPr lang="en-IN" sz="3100" b="1" dirty="0" smtClean="0">
                <a:latin typeface="+mj-lt"/>
              </a:rPr>
              <a:t>.</a:t>
            </a:r>
            <a:r>
              <a:rPr lang="en-IN" sz="3100" b="1" dirty="0">
                <a:latin typeface="+mj-lt"/>
              </a:rPr>
              <a:t> </a:t>
            </a:r>
          </a:p>
          <a:p>
            <a:pPr marL="0" indent="0">
              <a:buNone/>
            </a:pPr>
            <a:endParaRPr lang="en-IN" sz="3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75447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</a:t>
            </a:r>
            <a:r>
              <a:rPr lang="en-IN" dirty="0" smtClean="0"/>
              <a:t>ask </a:t>
            </a:r>
            <a:r>
              <a:rPr lang="en-IN" dirty="0"/>
              <a:t>S</a:t>
            </a:r>
            <a:r>
              <a:rPr lang="en-IN" dirty="0" smtClean="0"/>
              <a:t>witching </a:t>
            </a:r>
            <a:r>
              <a:rPr lang="en-IN" dirty="0"/>
              <a:t>O</a:t>
            </a:r>
            <a:r>
              <a:rPr lang="en-IN" dirty="0" smtClean="0"/>
              <a:t>peration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Checking </a:t>
            </a:r>
            <a:r>
              <a:rPr lang="en-IN" dirty="0" smtClean="0"/>
              <a:t>that</a:t>
            </a:r>
          </a:p>
          <a:p>
            <a:r>
              <a:rPr lang="en-IN" dirty="0" smtClean="0"/>
              <a:t>The </a:t>
            </a:r>
            <a:r>
              <a:rPr lang="en-IN" dirty="0"/>
              <a:t>current task is allowed to switch to the </a:t>
            </a:r>
            <a:r>
              <a:rPr lang="en-IN" dirty="0" smtClean="0"/>
              <a:t>designated </a:t>
            </a:r>
            <a:r>
              <a:rPr lang="en-IN" dirty="0"/>
              <a:t>task. </a:t>
            </a:r>
            <a:endParaRPr lang="en-IN" dirty="0" smtClean="0"/>
          </a:p>
          <a:p>
            <a:pPr marL="0" indent="0">
              <a:buNone/>
            </a:pPr>
            <a:r>
              <a:rPr lang="en-IN" b="1" i="1" dirty="0" smtClean="0"/>
              <a:t>DPL  (TSS </a:t>
            </a:r>
            <a:r>
              <a:rPr lang="en-IN" b="1" i="1" dirty="0"/>
              <a:t>descriptor or task </a:t>
            </a:r>
            <a:r>
              <a:rPr lang="en-IN" b="1" i="1" dirty="0" smtClean="0"/>
              <a:t>gate)  &lt;= max (CPL , RPL) of the </a:t>
            </a:r>
            <a:r>
              <a:rPr lang="en-IN" b="1" i="1" dirty="0"/>
              <a:t>gate selector</a:t>
            </a:r>
            <a:r>
              <a:rPr lang="en-IN" b="1" i="1" dirty="0" smtClean="0"/>
              <a:t>. </a:t>
            </a:r>
            <a:r>
              <a:rPr lang="en-IN" b="1" i="1" dirty="0"/>
              <a:t> </a:t>
            </a:r>
            <a:endParaRPr lang="en-IN" b="1" i="1" dirty="0" smtClean="0"/>
          </a:p>
          <a:p>
            <a:r>
              <a:rPr lang="en-IN" dirty="0"/>
              <a:t>TSS descriptor of the new task is marked </a:t>
            </a:r>
            <a:r>
              <a:rPr lang="en-IN" dirty="0" smtClean="0"/>
              <a:t>present </a:t>
            </a:r>
            <a:r>
              <a:rPr lang="en-IN" dirty="0"/>
              <a:t>and has a valid limit.</a:t>
            </a:r>
            <a:endParaRPr lang="en-IN" b="1" i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74100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</a:t>
            </a:r>
            <a:r>
              <a:rPr lang="en-IN" dirty="0" smtClean="0"/>
              <a:t>ask </a:t>
            </a:r>
            <a:r>
              <a:rPr lang="en-IN" dirty="0"/>
              <a:t>S</a:t>
            </a:r>
            <a:r>
              <a:rPr lang="en-IN" dirty="0" smtClean="0"/>
              <a:t>witching </a:t>
            </a:r>
            <a:r>
              <a:rPr lang="en-IN" dirty="0"/>
              <a:t>O</a:t>
            </a:r>
            <a:r>
              <a:rPr lang="en-IN" dirty="0" smtClean="0"/>
              <a:t>peration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4929411"/>
          </a:xfrm>
        </p:spPr>
        <p:txBody>
          <a:bodyPr>
            <a:normAutofit/>
          </a:bodyPr>
          <a:lstStyle/>
          <a:p>
            <a:r>
              <a:rPr lang="en-IN" dirty="0"/>
              <a:t>Saving the state of the current task. The processor finds the </a:t>
            </a:r>
            <a:r>
              <a:rPr lang="en-IN" dirty="0" smtClean="0"/>
              <a:t>base   address </a:t>
            </a:r>
            <a:r>
              <a:rPr lang="en-IN" dirty="0"/>
              <a:t>of the current TSS cached in the task register. It copies </a:t>
            </a:r>
            <a:r>
              <a:rPr lang="en-IN" dirty="0" smtClean="0"/>
              <a:t>registers </a:t>
            </a:r>
            <a:r>
              <a:rPr lang="en-IN" dirty="0"/>
              <a:t>into the current TSS (EAX, ECX, EDX, EBX, ESP, EBP, ESI</a:t>
            </a:r>
            <a:r>
              <a:rPr lang="en-IN" dirty="0" smtClean="0"/>
              <a:t>,      </a:t>
            </a:r>
            <a:r>
              <a:rPr lang="en-IN" dirty="0"/>
              <a:t>EDI, ES, CS, SS, DS, FS, GS, and the flag register). The EIP field </a:t>
            </a:r>
            <a:r>
              <a:rPr lang="en-IN" dirty="0" smtClean="0"/>
              <a:t>of   </a:t>
            </a:r>
            <a:r>
              <a:rPr lang="en-IN" dirty="0"/>
              <a:t>the TSS points to the instruction after the one that caused the </a:t>
            </a:r>
            <a:r>
              <a:rPr lang="en-IN" dirty="0" smtClean="0"/>
              <a:t>task switch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77364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Task Switching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Loading the task register with the selector of the incoming </a:t>
            </a:r>
            <a:r>
              <a:rPr lang="en-IN" dirty="0" smtClean="0"/>
              <a:t>task's TSS </a:t>
            </a:r>
            <a:r>
              <a:rPr lang="en-IN" dirty="0"/>
              <a:t>descriptor, marking the incoming task's TSS descriptor as busy</a:t>
            </a:r>
            <a:r>
              <a:rPr lang="en-IN" dirty="0" smtClean="0"/>
              <a:t>, </a:t>
            </a:r>
            <a:r>
              <a:rPr lang="en-IN" dirty="0"/>
              <a:t>and setting the TS (task switched) bit of the MSW</a:t>
            </a:r>
            <a:r>
              <a:rPr lang="en-IN" dirty="0" smtClean="0"/>
              <a:t>.</a:t>
            </a:r>
          </a:p>
          <a:p>
            <a:r>
              <a:rPr lang="en-IN" dirty="0"/>
              <a:t>Loading the incoming task's state from its TSS </a:t>
            </a:r>
            <a:r>
              <a:rPr lang="en-IN"/>
              <a:t>and </a:t>
            </a:r>
            <a:r>
              <a:rPr lang="en-IN" smtClean="0"/>
              <a:t>resuming execution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43239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Gate Descriptor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provides an indirect, protected reference to a TSS</a:t>
            </a:r>
            <a:endParaRPr lang="en-IN" dirty="0"/>
          </a:p>
        </p:txBody>
      </p:sp>
      <p:pic>
        <p:nvPicPr>
          <p:cNvPr id="4" name="Content Placeholder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85293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8526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Gate Descriptor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785395"/>
          </a:xfrm>
        </p:spPr>
        <p:txBody>
          <a:bodyPr>
            <a:normAutofit/>
          </a:bodyPr>
          <a:lstStyle/>
          <a:p>
            <a:r>
              <a:rPr lang="en-IN" dirty="0"/>
              <a:t>SELECTOR field of a task gate must refer to a TSS </a:t>
            </a:r>
            <a:r>
              <a:rPr lang="en-IN" dirty="0" smtClean="0"/>
              <a:t>descriptor.</a:t>
            </a:r>
          </a:p>
          <a:p>
            <a:r>
              <a:rPr lang="en-IN" dirty="0"/>
              <a:t>DPL field of a task gate controls the right to use the descriptor </a:t>
            </a:r>
            <a:r>
              <a:rPr lang="en-IN" dirty="0" smtClean="0"/>
              <a:t>to cause </a:t>
            </a:r>
            <a:r>
              <a:rPr lang="en-IN" dirty="0"/>
              <a:t>a task </a:t>
            </a:r>
            <a:r>
              <a:rPr lang="en-IN" dirty="0" smtClean="0"/>
              <a:t>switch.</a:t>
            </a:r>
          </a:p>
          <a:p>
            <a:r>
              <a:rPr lang="en-IN" dirty="0" smtClean="0"/>
              <a:t> </a:t>
            </a:r>
            <a:r>
              <a:rPr lang="en-IN" dirty="0"/>
              <a:t>A procedure may not select a task gate </a:t>
            </a:r>
            <a:r>
              <a:rPr lang="en-IN" dirty="0" smtClean="0"/>
              <a:t>descriptor unless </a:t>
            </a:r>
            <a:r>
              <a:rPr lang="en-IN" dirty="0"/>
              <a:t>the </a:t>
            </a:r>
            <a:r>
              <a:rPr lang="en-IN" b="1" i="1" dirty="0" smtClean="0"/>
              <a:t>max (RPL ,CPL) </a:t>
            </a:r>
            <a:r>
              <a:rPr lang="en-IN" b="1" i="1" dirty="0"/>
              <a:t>of </a:t>
            </a:r>
            <a:r>
              <a:rPr lang="en-IN" b="1" i="1" dirty="0" smtClean="0"/>
              <a:t>&lt;=  </a:t>
            </a:r>
            <a:r>
              <a:rPr lang="en-IN" b="1" i="1" dirty="0"/>
              <a:t>DPL </a:t>
            </a:r>
            <a:r>
              <a:rPr lang="en-IN" dirty="0"/>
              <a:t>of the descriptor. This constraint prevents untrusted procedures from causing a task </a:t>
            </a:r>
            <a:r>
              <a:rPr lang="en-IN" dirty="0" smtClean="0"/>
              <a:t>switch.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11625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Gate Descriptor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IN" dirty="0"/>
              <a:t>A procedure that has access to a task gate has the power to cause a </a:t>
            </a:r>
            <a:r>
              <a:rPr lang="en-IN" dirty="0" smtClean="0"/>
              <a:t>task switch.</a:t>
            </a:r>
          </a:p>
          <a:p>
            <a:r>
              <a:rPr lang="en-IN" dirty="0"/>
              <a:t>The </a:t>
            </a:r>
            <a:r>
              <a:rPr lang="en-IN" dirty="0" smtClean="0"/>
              <a:t>80386 has </a:t>
            </a:r>
            <a:r>
              <a:rPr lang="en-IN" dirty="0"/>
              <a:t>task gates in addition to TSS descriptors to satisfy three needs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1.The </a:t>
            </a:r>
            <a:r>
              <a:rPr lang="en-IN" dirty="0"/>
              <a:t>need for a task to have a single busy bit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2.The </a:t>
            </a:r>
            <a:r>
              <a:rPr lang="en-IN" dirty="0"/>
              <a:t>need to provide selective access to </a:t>
            </a:r>
            <a:r>
              <a:rPr lang="en-IN" dirty="0" smtClean="0"/>
              <a:t>tasks</a:t>
            </a:r>
          </a:p>
          <a:p>
            <a:pPr marL="0" indent="0">
              <a:buNone/>
            </a:pPr>
            <a:r>
              <a:rPr lang="en-IN" dirty="0" smtClean="0"/>
              <a:t>3.The </a:t>
            </a:r>
            <a:r>
              <a:rPr lang="en-IN" dirty="0"/>
              <a:t>need for an interrupt or exception to cause a task switch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007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4524</Words>
  <Application>Microsoft Office PowerPoint</Application>
  <PresentationFormat>On-screen Show (4:3)</PresentationFormat>
  <Paragraphs>417</Paragraphs>
  <Slides>99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Memory Management Unit and Segment Description and Paging</vt:lpstr>
      <vt:lpstr> 80386Dx descriptor Tables </vt:lpstr>
      <vt:lpstr>Terminology</vt:lpstr>
      <vt:lpstr>Terminology</vt:lpstr>
      <vt:lpstr>Terminology</vt:lpstr>
      <vt:lpstr>DESCRIPTOR TABLES INTRODUCTION</vt:lpstr>
      <vt:lpstr>DESCRIPTOR TABLES INTRODUCTION</vt:lpstr>
      <vt:lpstr>DESCRIPTOR TABLES INTRODUCTION</vt:lpstr>
      <vt:lpstr>GLOBAL DESCRIPTOR TABLE</vt:lpstr>
      <vt:lpstr>GLOBAL DESCRIPTOR TABLE</vt:lpstr>
      <vt:lpstr>LOCAL DESCRIPTOR TABLE</vt:lpstr>
      <vt:lpstr>LOCAL DESCRIPTOR TABLE</vt:lpstr>
      <vt:lpstr>Interrupt Descriptor Table </vt:lpstr>
      <vt:lpstr>Interrupt Descriptor Table </vt:lpstr>
      <vt:lpstr>Interrupt Descriptor Table</vt:lpstr>
      <vt:lpstr>Descriptors</vt:lpstr>
      <vt:lpstr>General Format of a Descriptor </vt:lpstr>
      <vt:lpstr>Segments</vt:lpstr>
      <vt:lpstr>DESCRIPTOR ATTRIBUTE BITS </vt:lpstr>
      <vt:lpstr>PowerPoint Presentation</vt:lpstr>
      <vt:lpstr>SYSTEM DESCRIPTOR FORMATS</vt:lpstr>
      <vt:lpstr>PowerPoint Presentation</vt:lpstr>
      <vt:lpstr>PowerPoint Presentation</vt:lpstr>
      <vt:lpstr> TSS DESCRIPTORS (S=0, TYPE=1, 3, 9, B) </vt:lpstr>
      <vt:lpstr>GATE DESCRIPTORS (S=0, TYPE=4-7, C, F)</vt:lpstr>
      <vt:lpstr>Gate Descriptor Format </vt:lpstr>
      <vt:lpstr>Gate Descriptor Format (Call Descriptor) </vt:lpstr>
      <vt:lpstr>Gate Descriptor Format (Interrupt and Trap gates )</vt:lpstr>
      <vt:lpstr>Gate Descriptor Format (Task Gate)</vt:lpstr>
      <vt:lpstr>SELECTOR FIELDS</vt:lpstr>
      <vt:lpstr>SELECTOR FIELDS</vt:lpstr>
      <vt:lpstr>SEGMENT DESCRIPTOR CACHE </vt:lpstr>
      <vt:lpstr>SEGMENT DESCRIPTOR REGISTER SETTINGS</vt:lpstr>
      <vt:lpstr>PowerPoint Presentation</vt:lpstr>
      <vt:lpstr>SEGMENT DESCRIPTOR REGISTER SETTINGS</vt:lpstr>
      <vt:lpstr>PowerPoint Presentation</vt:lpstr>
      <vt:lpstr>Protection Level </vt:lpstr>
      <vt:lpstr>Four-level hierarchical privilege system </vt:lpstr>
      <vt:lpstr>Protection Level </vt:lpstr>
      <vt:lpstr>Rules for Privileges </vt:lpstr>
      <vt:lpstr>Protection Level </vt:lpstr>
      <vt:lpstr>PowerPoint Presentation</vt:lpstr>
      <vt:lpstr>PowerPoint Presentation</vt:lpstr>
      <vt:lpstr>PowerPoint Presentation</vt:lpstr>
      <vt:lpstr>Types of Checks  </vt:lpstr>
      <vt:lpstr>IOPL Sensitive Instructions</vt:lpstr>
      <vt:lpstr> Restricting Access to Data </vt:lpstr>
      <vt:lpstr>Privilege Check for Data Access </vt:lpstr>
      <vt:lpstr> Privilege Check for Control Transfer(Code Access) </vt:lpstr>
      <vt:lpstr> Privilege Check for Control Transfer(Code Access) </vt:lpstr>
      <vt:lpstr>Conforming Code Segment </vt:lpstr>
      <vt:lpstr>Conforming Code Segment </vt:lpstr>
      <vt:lpstr>Nonconforming Code Segment </vt:lpstr>
      <vt:lpstr>Privilege Check for Control Transfer without Gate </vt:lpstr>
      <vt:lpstr>Call Gates</vt:lpstr>
      <vt:lpstr>Call Gate Format </vt:lpstr>
      <vt:lpstr>Operation of Call Gate Mechanism </vt:lpstr>
      <vt:lpstr>Privilege-level check for control Transfer</vt:lpstr>
      <vt:lpstr>Privilege requirements to use Call gate </vt:lpstr>
      <vt:lpstr> Paging </vt:lpstr>
      <vt:lpstr>Page Mechanism </vt:lpstr>
      <vt:lpstr>Paging Mechanism</vt:lpstr>
      <vt:lpstr>Paging Mechanism</vt:lpstr>
      <vt:lpstr>PowerPoint Presentation</vt:lpstr>
      <vt:lpstr>PowerPoint Presentation</vt:lpstr>
      <vt:lpstr>Paging Mechanism</vt:lpstr>
      <vt:lpstr>Page Tables </vt:lpstr>
      <vt:lpstr> Page Table Entry </vt:lpstr>
      <vt:lpstr>Page Table Entry </vt:lpstr>
      <vt:lpstr> Page Level Protection </vt:lpstr>
      <vt:lpstr>Protection Provided by R/W and U/S</vt:lpstr>
      <vt:lpstr>Translation Lookaside Buffer(TLB) </vt:lpstr>
      <vt:lpstr>Translation Lookaside Buffer(TLB)</vt:lpstr>
      <vt:lpstr>Translation Lookaside Buffer(TLB)</vt:lpstr>
      <vt:lpstr>Paging Operation </vt:lpstr>
      <vt:lpstr>PowerPoint Presentation</vt:lpstr>
      <vt:lpstr> Task Switching </vt:lpstr>
      <vt:lpstr>Task Gate Descriptor  </vt:lpstr>
      <vt:lpstr>TSS Descriptor  </vt:lpstr>
      <vt:lpstr>TSS Descriptor  </vt:lpstr>
      <vt:lpstr>TSS Descriptor  </vt:lpstr>
      <vt:lpstr>TSS</vt:lpstr>
      <vt:lpstr>TSS</vt:lpstr>
      <vt:lpstr>TSS</vt:lpstr>
      <vt:lpstr>TSS</vt:lpstr>
      <vt:lpstr>TSS</vt:lpstr>
      <vt:lpstr>Task Linking </vt:lpstr>
      <vt:lpstr>Busy Bit Prevents Loops</vt:lpstr>
      <vt:lpstr>Busy Bit Prevents Loops</vt:lpstr>
      <vt:lpstr>Task Register  </vt:lpstr>
      <vt:lpstr>Task Register  </vt:lpstr>
      <vt:lpstr> Task Register Instructions  </vt:lpstr>
      <vt:lpstr> Task Switching </vt:lpstr>
      <vt:lpstr>Task Switching Operation </vt:lpstr>
      <vt:lpstr>Task Switching Operation </vt:lpstr>
      <vt:lpstr>Task Switching Operation </vt:lpstr>
      <vt:lpstr>Task Gate Descriptor </vt:lpstr>
      <vt:lpstr>Task Gate Descriptor </vt:lpstr>
      <vt:lpstr>Task Gate Descriptor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Management Unit and Segment Description and Paging</dc:title>
  <dc:creator>Prof. Mrs. Manisha Patil</dc:creator>
  <cp:lastModifiedBy>Prof. Mrs. Manisha Patil</cp:lastModifiedBy>
  <cp:revision>72</cp:revision>
  <dcterms:created xsi:type="dcterms:W3CDTF">2013-07-15T05:06:24Z</dcterms:created>
  <dcterms:modified xsi:type="dcterms:W3CDTF">2013-08-14T08:51:44Z</dcterms:modified>
</cp:coreProperties>
</file>