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2" r:id="rId2"/>
    <p:sldId id="323" r:id="rId3"/>
    <p:sldId id="325" r:id="rId4"/>
    <p:sldId id="327" r:id="rId5"/>
    <p:sldId id="330" r:id="rId6"/>
    <p:sldId id="332" r:id="rId7"/>
    <p:sldId id="334" r:id="rId8"/>
    <p:sldId id="335" r:id="rId9"/>
    <p:sldId id="337" r:id="rId10"/>
    <p:sldId id="339" r:id="rId11"/>
    <p:sldId id="340" r:id="rId12"/>
    <p:sldId id="345" r:id="rId13"/>
    <p:sldId id="344" r:id="rId14"/>
    <p:sldId id="357" r:id="rId15"/>
    <p:sldId id="347" r:id="rId16"/>
    <p:sldId id="349" r:id="rId17"/>
    <p:sldId id="352" r:id="rId18"/>
    <p:sldId id="353" r:id="rId19"/>
    <p:sldId id="355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0000FF"/>
    <a:srgbClr val="009999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4" autoAdjust="0"/>
    <p:restoredTop sz="95402" autoAdjust="0"/>
  </p:normalViewPr>
  <p:slideViewPr>
    <p:cSldViewPr>
      <p:cViewPr varScale="1">
        <p:scale>
          <a:sx n="70" d="100"/>
          <a:sy n="70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C0E8DC-A77C-4981-936D-E17402A59D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56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B6E410-94BA-460F-AE2D-32FAADD356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9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5B544-865C-4E0D-BB85-3FB65794AFDD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3A057-07C2-42C3-8E2F-50FB0955DB27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0D5E9-8868-4760-8994-A0AFA37751BC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B50D6-F601-4596-9B73-880B429AD4C0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CA4F1-74FB-40E3-9FC0-BF5E2B6FEFB2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9A576-E61D-41E6-A497-E1EECC6C30DE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A4CA0-3913-4246-924C-5637F73BAC74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C1C8F-EFC1-4CBC-9B36-87EC60D6B7C6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A17F5-F923-4CF6-B0BA-347DC6CA6659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0FD4A-4602-4359-9F65-52092C3250D1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AC50B-B939-4519-95B7-0B35E6EFF80A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CB4EB-41DD-4539-BB50-202E69E13E91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E3CFB-096C-4ACD-BA3E-F5B214925EAD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7F3DC-5E43-4808-8B9A-AC1D3034F95C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9DC51-2154-48E5-9EC7-E8E4A25854AA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4C6BD-DEC9-426A-B3D1-C5A33D1EDC05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6B7A3-5C5F-4F39-8121-5B3293135A5C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77312-9154-4A8E-ADE0-BAE46A76F705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2A44-2C59-4EFA-AB63-CB9074FDD6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1E77-55E4-45AB-8309-4B4A99BA74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8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E080-D4AB-4AE3-AB49-FE837D12F5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CAE3-A7EC-41DB-9274-FB1582DFDC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9F64-EF9E-4785-BD17-C0B497F3886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FE55-AD28-4A9D-B781-DF4CF8624E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1A1C-6E41-479B-9CC2-E8DF6C92927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E1B5-8834-4B9D-A213-CD24BFF3D8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DC0A-6F3E-4BFF-8985-50FD38D1DE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A47E-7904-4BA1-AC75-A5FE6BE847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091A-9132-473C-A743-5669AE0BD9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3743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fld id="{3A10D45A-F156-4ADF-BF4F-A82453497C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A6D08-C413-4484-8956-5706AF523E54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400" b="1" smtClean="0">
                <a:ea typeface="SimSun" pitchFamily="2" charset="-122"/>
              </a:rPr>
              <a:t/>
            </a:r>
            <a:br>
              <a:rPr lang="zh-CN" altLang="en-US" sz="2400" b="1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A simple parallel algorithm</a:t>
            </a:r>
            <a:r>
              <a:rPr lang="en-US" altLang="zh-CN" sz="2400" b="1" smtClean="0">
                <a:ea typeface="SimSun" pitchFamily="2" charset="-122"/>
              </a:rPr>
              <a:t> </a:t>
            </a:r>
            <a:br>
              <a:rPr lang="en-US" altLang="zh-CN" sz="2400" b="1" smtClean="0">
                <a:ea typeface="SimSun" pitchFamily="2" charset="-122"/>
              </a:rPr>
            </a:br>
            <a:endParaRPr lang="zh-CN" altLang="en-US" sz="2400" b="1" smtClean="0">
              <a:ea typeface="SimSun" pitchFamily="2" charset="-122"/>
            </a:endParaRP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1484313"/>
            <a:ext cx="4584700" cy="2901950"/>
          </a:xfrm>
          <a:noFill/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785813" y="5300663"/>
            <a:ext cx="824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/>
              <a:t>Adding n numbers in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657C58-BE23-4851-BC2D-66237EC3E67B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Physical limitations of VLSI circuits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273526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Pentium III processor uses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180 nano meter (nm)</a:t>
            </a:r>
            <a:r>
              <a:rPr lang="en-US" altLang="zh-CN" smtClean="0">
                <a:ea typeface="SimSun" pitchFamily="2" charset="-122"/>
              </a:rPr>
              <a:t> technology, i.e., a circuit element like a transistor can be fetched within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	180 x 10</a:t>
            </a:r>
            <a:r>
              <a:rPr lang="en-US" altLang="zh-CN" baseline="30000" smtClean="0">
                <a:solidFill>
                  <a:srgbClr val="FF0000"/>
                </a:solidFill>
                <a:ea typeface="SimSun" pitchFamily="2" charset="-122"/>
              </a:rPr>
              <a:t>-9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m</a:t>
            </a:r>
            <a:r>
              <a:rPr lang="en-US" altLang="zh-CN" smtClean="0">
                <a:ea typeface="SimSun" pitchFamily="2" charset="-122"/>
              </a:rPr>
              <a:t>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•</a:t>
            </a:r>
            <a:r>
              <a:rPr lang="en-US" altLang="zh-CN" smtClean="0">
                <a:ea typeface="SimSun" pitchFamily="2" charset="-122"/>
              </a:rPr>
              <a:t>	Pentium IV processor uses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160nm</a:t>
            </a:r>
            <a:r>
              <a:rPr lang="en-US" altLang="zh-CN" smtClean="0">
                <a:ea typeface="SimSun" pitchFamily="2" charset="-122"/>
              </a:rPr>
              <a:t> technology.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•</a:t>
            </a:r>
            <a:r>
              <a:rPr lang="en-US" altLang="zh-CN" smtClean="0">
                <a:ea typeface="SimSun" pitchFamily="2" charset="-122"/>
              </a:rPr>
              <a:t>	Intel has recently trialed processors made by using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65nm</a:t>
            </a:r>
            <a:r>
              <a:rPr lang="en-US" altLang="zh-CN" smtClean="0">
                <a:ea typeface="SimSun" pitchFamily="2" charset="-122"/>
              </a:rPr>
              <a:t> technology.</a:t>
            </a:r>
          </a:p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FC219-CD9A-41A4-961C-E362D5976B19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How many transistors can we pack?</a:t>
            </a:r>
            <a:r>
              <a:rPr lang="en-US" altLang="zh-CN" b="1" smtClean="0">
                <a:ea typeface="SimSun" pitchFamily="2" charset="-122"/>
              </a:rPr>
              <a:t> </a:t>
            </a:r>
            <a:endParaRPr lang="zh-CN" altLang="en-US" b="1" smtClean="0">
              <a:ea typeface="SimSun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3743325"/>
          </a:xfrm>
        </p:spPr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Pentium III has about 42 million transistors and Pentium IV about 55 million transistors. 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The number of transistors on a chip is approximately doubling every 18 months (Moore</a:t>
            </a: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’</a:t>
            </a:r>
            <a:r>
              <a:rPr lang="en-US" altLang="zh-CN" smtClean="0">
                <a:ea typeface="SimSun" pitchFamily="2" charset="-122"/>
              </a:rPr>
              <a:t>s Law). 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C60CA5-95ED-45D9-AC51-29E9014991B2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Other Problems</a:t>
            </a:r>
            <a:r>
              <a:rPr lang="en-US" altLang="zh-CN" b="1" smtClean="0">
                <a:ea typeface="SimSun" pitchFamily="2" charset="-122"/>
              </a:rPr>
              <a:t> </a:t>
            </a:r>
            <a:endParaRPr lang="zh-CN" altLang="en-US" b="1" smtClean="0">
              <a:ea typeface="SimSun" pitchFamily="2" charset="-122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338455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most difficult problem is to control power dissipation. 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75 watts is considered a maximum power output of a processor. 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As we pack more transistors, the power output goes up and better cooling is necessary.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Intel cooled its 8 GHz demo processor using liquid Nitrogen !</a:t>
            </a: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22AA2B-2921-4CCB-8FFC-0C4A5C44FE7C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advantages of parallel computing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91512" cy="5400675"/>
          </a:xfrm>
        </p:spPr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Parallel computing offers the possibility of overcoming such physical limits by solving problems in parallel.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In principle, thousands, even millions of processors can be used to solve a problem in parallel and today</a:t>
            </a: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’</a:t>
            </a:r>
            <a:r>
              <a:rPr lang="en-US" altLang="zh-CN" smtClean="0">
                <a:ea typeface="SimSun" pitchFamily="2" charset="-122"/>
              </a:rPr>
              <a:t>s fastest parallel computers have already reached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teraflop</a:t>
            </a:r>
            <a:r>
              <a:rPr lang="en-US" altLang="zh-CN" smtClean="0">
                <a:ea typeface="SimSun" pitchFamily="2" charset="-122"/>
              </a:rPr>
              <a:t> speeds.</a:t>
            </a: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Today</a:t>
            </a: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’</a:t>
            </a:r>
            <a:r>
              <a:rPr lang="en-US" altLang="zh-CN" smtClean="0">
                <a:ea typeface="SimSun" pitchFamily="2" charset="-122"/>
              </a:rPr>
              <a:t>s microprocessors are already using several parallel processing techniques like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instruction level parallelism, pipelined instruction fetching </a:t>
            </a:r>
            <a:r>
              <a:rPr lang="en-US" altLang="zh-CN" smtClean="0">
                <a:ea typeface="SimSun" pitchFamily="2" charset="-122"/>
              </a:rPr>
              <a:t>etc.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Intel uses hyper threading in Pentium IV mainly because the processor is clocked at 3 GHz, but the memory bus operates only at about 400-800 MHz. </a:t>
            </a:r>
            <a:endParaRPr lang="zh-CN" altLang="en-US" smtClean="0">
              <a:ea typeface="SimSun" pitchFamily="2" charset="-122"/>
            </a:endParaRPr>
          </a:p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42DFC2-33BF-4ABE-9A9F-C1B42847C884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9F01C-28F9-42A6-9A21-014D0C9146E5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Problems in parallel computing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sequential or uni-processor computing model is based on von Neumann</a:t>
            </a: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’</a:t>
            </a:r>
            <a:r>
              <a:rPr lang="en-US" altLang="zh-CN" smtClean="0">
                <a:ea typeface="SimSun" pitchFamily="2" charset="-122"/>
              </a:rPr>
              <a:t>s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stored program</a:t>
            </a:r>
            <a:r>
              <a:rPr lang="en-US" altLang="zh-CN" smtClean="0">
                <a:ea typeface="SimSun" pitchFamily="2" charset="-122"/>
              </a:rPr>
              <a:t> model.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A program is written, compiled and stored in memory and it is executed by bringing one instruction at a time to the CPU.</a:t>
            </a:r>
          </a:p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13100"/>
            <a:ext cx="45085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88E7DB-6C8F-4169-A49D-22C4993B6193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Problems in parallel computing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18487" cy="525621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Programs are written keeping this model in mind. Hence, there is a close match between the software and the hardware on which it runs.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The theoretical RAM model captures these concepts nicely.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There are many different models of parallel computing and each model is programmed in a different way.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Hence an algorithm designer has to keep in mind a specific model for designing an algorithm.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Most parallel machines are suitable for solving specific types of problems.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Designing operating systems is also a major issue.</a:t>
            </a:r>
          </a:p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8407C6-28B4-4E68-94D0-6595D22ECB38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PRAM model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2638" y="1484313"/>
            <a:ext cx="3049587" cy="2665412"/>
          </a:xfr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57188" y="4505325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i="1">
                <a:ea typeface="SimSun" pitchFamily="2" charset="-122"/>
              </a:rPr>
              <a:t> </a:t>
            </a:r>
            <a:r>
              <a:rPr lang="en-US" altLang="zh-CN">
                <a:ea typeface="SimSun" pitchFamily="2" charset="-122"/>
              </a:rPr>
              <a:t>processors are connected to a shared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E4B1F0-817D-48D2-8B98-2246E24DBFCC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PRAM model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18487" cy="511175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Each processor should be able to access any memory location in each clock cycle.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Hence, there may be conflicts in memory access. Also, memory  management hardware needs to be very complex.</a:t>
            </a: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We need some kind of hardware to connect the processors to individual locations in the shared memory.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The SB-PRAM developed at University of Saarlandes by Prof. Wolfgang Paul</a:t>
            </a:r>
            <a:r>
              <a:rPr lang="en-US" altLang="zh-CN" smtClean="0">
                <a:latin typeface="Times New Roman" pitchFamily="18" charset="0"/>
                <a:ea typeface="SimSun" pitchFamily="2" charset="-122"/>
              </a:rPr>
              <a:t>’</a:t>
            </a:r>
            <a:r>
              <a:rPr lang="en-US" altLang="zh-CN" smtClean="0">
                <a:ea typeface="SimSun" pitchFamily="2" charset="-122"/>
              </a:rPr>
              <a:t>s group is one such model.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6FEB6-ADBD-4A22-A1D7-DAC36CA95F77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The PRAM model</a:t>
            </a:r>
            <a:endParaRPr lang="zh-CN" altLang="en-US" smtClean="0">
              <a:ea typeface="SimSun" pitchFamily="2" charset="-122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75" y="1557338"/>
            <a:ext cx="3371850" cy="2808287"/>
          </a:xfr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43000" y="4973638"/>
            <a:ext cx="650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ea typeface="SimSun" pitchFamily="2" charset="-122"/>
              </a:rPr>
              <a:t>A more realistic PRAM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866946-6754-45FD-B1CA-3090BC4F2B2E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400" b="1" smtClean="0">
                <a:ea typeface="SimSun" pitchFamily="2" charset="-122"/>
              </a:rPr>
              <a:t/>
            </a:r>
            <a:br>
              <a:rPr lang="zh-CN" altLang="en-US" sz="2400" b="1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A simple parallel algorithm</a:t>
            </a:r>
            <a:r>
              <a:rPr lang="en-US" altLang="zh-CN" sz="2400" b="1" smtClean="0">
                <a:ea typeface="SimSun" pitchFamily="2" charset="-122"/>
              </a:rPr>
              <a:t> </a:t>
            </a:r>
            <a:br>
              <a:rPr lang="en-US" altLang="zh-CN" sz="2400" b="1" smtClean="0">
                <a:ea typeface="SimSun" pitchFamily="2" charset="-122"/>
              </a:rPr>
            </a:br>
            <a:endParaRPr lang="zh-CN" altLang="en-US" sz="2400" b="1" smtClean="0">
              <a:ea typeface="SimSun" pitchFamily="2" charset="-122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936625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Example for 8 numbers: We start with 4 processors and each of them adds 2 items in the first step.</a:t>
            </a:r>
          </a:p>
          <a:p>
            <a:pPr eaLnBrk="1" hangingPunct="1">
              <a:buFontTx/>
              <a:buNone/>
            </a:pPr>
            <a:endParaRPr lang="zh-CN" altLang="en-US" smtClean="0">
              <a:ea typeface="SimSun" pitchFamily="2" charset="-122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468313" y="2276475"/>
            <a:ext cx="8229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The number of items is halved at every subsequent step.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a typeface="SimSun" pitchFamily="2" charset="-122"/>
              </a:rPr>
              <a:t>	Hence 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</a:rPr>
              <a:t>log</a:t>
            </a:r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 i="1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i="1">
                <a:ea typeface="SimSun" pitchFamily="2" charset="-122"/>
              </a:rPr>
              <a:t> </a:t>
            </a:r>
            <a:r>
              <a:rPr lang="en-US" altLang="zh-CN">
                <a:ea typeface="SimSun" pitchFamily="2" charset="-122"/>
              </a:rPr>
              <a:t>steps are required for adding </a:t>
            </a:r>
            <a:r>
              <a:rPr lang="en-US" altLang="zh-CN" i="1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b="1">
                <a:ea typeface="SimSun" pitchFamily="2" charset="-122"/>
              </a:rPr>
              <a:t> </a:t>
            </a:r>
            <a:r>
              <a:rPr lang="en-US" altLang="zh-CN">
                <a:ea typeface="SimSun" pitchFamily="2" charset="-122"/>
              </a:rPr>
              <a:t>numbers.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>
                <a:ea typeface="SimSun" pitchFamily="2" charset="-122"/>
              </a:rPr>
              <a:t>	The processor requirement is </a:t>
            </a:r>
            <a:r>
              <a:rPr lang="en-US" altLang="zh-CN" i="1">
                <a:solidFill>
                  <a:srgbClr val="FF0000"/>
                </a:solidFill>
                <a:ea typeface="SimSun" pitchFamily="2" charset="-122"/>
              </a:rPr>
              <a:t>O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b="1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>
                <a:ea typeface="SimSun" pitchFamily="2" charset="-122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68313" y="3789363"/>
            <a:ext cx="82296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How do we allocate tasks to processors?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Where is the input stored?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>
                <a:ea typeface="SimSun" pitchFamily="2" charset="-122"/>
              </a:rPr>
              <a:t>How do the processors access the input as well as intermediate results?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zh-CN">
                <a:ea typeface="SimSun" pitchFamily="2" charset="-122"/>
              </a:rPr>
              <a:t>We do not ask these questions while designing sequential algorithms.</a:t>
            </a:r>
            <a:endParaRPr lang="zh-CN" altLang="en-US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7" name="Content Placeholder 6" descr="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6990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91333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77046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770462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458" y="97280"/>
            <a:ext cx="5771186" cy="67607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699024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9956" y="0"/>
            <a:ext cx="5570936" cy="68783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270396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198958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592" y="1"/>
            <a:ext cx="526554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98159-311A-43EA-AE4B-5CBB6922E7B8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How do we analyze a parallel algorithm?</a:t>
            </a:r>
            <a:r>
              <a:rPr lang="en-US" altLang="zh-CN" sz="2400" b="1" smtClean="0">
                <a:ea typeface="SimSun" pitchFamily="2" charset="-122"/>
              </a:rPr>
              <a:t> </a:t>
            </a:r>
            <a:endParaRPr lang="zh-CN" altLang="en-US" sz="2400" b="1" smtClean="0">
              <a:ea typeface="SimSun" pitchFamily="2" charset="-122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301037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ea typeface="SimSun" pitchFamily="2" charset="-122"/>
              </a:rPr>
              <a:t>A parallel algorithms is analyzed mainly in terms of its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	time</a:t>
            </a:r>
            <a:r>
              <a:rPr lang="en-US" altLang="zh-CN" smtClean="0">
                <a:ea typeface="SimSun" pitchFamily="2" charset="-122"/>
              </a:rPr>
              <a:t>,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processor </a:t>
            </a:r>
            <a:r>
              <a:rPr lang="en-US" altLang="zh-CN" smtClean="0">
                <a:ea typeface="SimSun" pitchFamily="2" charset="-122"/>
              </a:rPr>
              <a:t>and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work</a:t>
            </a:r>
            <a:r>
              <a:rPr lang="en-US" altLang="zh-CN" smtClean="0">
                <a:ea typeface="SimSun" pitchFamily="2" charset="-122"/>
              </a:rPr>
              <a:t> complexities.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Time complexity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T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b="1" smtClean="0">
                <a:ea typeface="SimSun" pitchFamily="2" charset="-122"/>
              </a:rPr>
              <a:t> </a:t>
            </a:r>
            <a:r>
              <a:rPr lang="en-US" altLang="zh-CN" smtClean="0">
                <a:ea typeface="SimSun" pitchFamily="2" charset="-122"/>
              </a:rPr>
              <a:t>: How many time steps are needed?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Processor complexity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P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 : </a:t>
            </a:r>
            <a:r>
              <a:rPr lang="en-US" altLang="zh-CN" smtClean="0">
                <a:ea typeface="SimSun" pitchFamily="2" charset="-122"/>
              </a:rPr>
              <a:t>How many processors are used?</a:t>
            </a:r>
            <a:endParaRPr lang="zh-CN" altLang="en-US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Work complexity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W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b="1" smtClean="0">
                <a:ea typeface="SimSun" pitchFamily="2" charset="-122"/>
              </a:rPr>
              <a:t> :</a:t>
            </a:r>
            <a:r>
              <a:rPr lang="en-US" altLang="zh-CN" smtClean="0">
                <a:ea typeface="SimSun" pitchFamily="2" charset="-122"/>
              </a:rPr>
              <a:t> What is the total work done by all the processors? Hence,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ea typeface="SimSun" pitchFamily="2" charset="-122"/>
              </a:rPr>
              <a:t>For our example: </a:t>
            </a:r>
            <a:r>
              <a:rPr lang="en-US" altLang="zh-CN" i="1" smtClean="0">
                <a:ea typeface="SimSun" pitchFamily="2" charset="-122"/>
              </a:rPr>
              <a:t>T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(log 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ea typeface="SimSun" pitchFamily="2" charset="-122"/>
              </a:rPr>
              <a:t>			  </a:t>
            </a:r>
            <a:r>
              <a:rPr lang="en-US" altLang="zh-CN" i="1" smtClean="0">
                <a:ea typeface="SimSun" pitchFamily="2" charset="-122"/>
              </a:rPr>
              <a:t> P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mtClean="0">
                <a:ea typeface="SimSun" pitchFamily="2" charset="-122"/>
              </a:rPr>
              <a:t>			   </a:t>
            </a:r>
            <a:r>
              <a:rPr lang="en-US" altLang="zh-CN" i="1" smtClean="0">
                <a:ea typeface="SimSun" pitchFamily="2" charset="-122"/>
              </a:rPr>
              <a:t>W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log 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48471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512752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4744" y="0"/>
            <a:ext cx="4985147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BCAE3-A7EC-41DB-9274-FB1582DFDC16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68AA27-5AC8-420C-BEF5-574000D629DB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How do we judge efficiency?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147050" cy="487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We say </a:t>
            </a:r>
            <a:r>
              <a:rPr lang="en-US" altLang="zh-CN" dirty="0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pitchFamily="2" charset="-122"/>
              </a:rPr>
              <a:t>1</a:t>
            </a:r>
            <a:r>
              <a:rPr lang="en-US" altLang="zh-CN" baseline="-25000" dirty="0" smtClean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is more efficient than </a:t>
            </a:r>
            <a:r>
              <a:rPr lang="en-US" altLang="zh-CN" dirty="0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pitchFamily="2" charset="-122"/>
              </a:rPr>
              <a:t>2  </a:t>
            </a:r>
            <a:r>
              <a:rPr lang="en-US" altLang="zh-CN" dirty="0" smtClean="0">
                <a:ea typeface="SimSun" pitchFamily="2" charset="-122"/>
              </a:rPr>
              <a:t>if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))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	regardless of their time complexities.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	For example,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and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 log 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</a:t>
            </a:r>
          </a:p>
          <a:p>
            <a:pPr eaLnBrk="1" hangingPunct="1">
              <a:buFontTx/>
              <a:buNone/>
            </a:pPr>
            <a:endParaRPr lang="en-US" altLang="zh-CN" dirty="0" smtClean="0">
              <a:ea typeface="SimSun" pitchFamily="2" charset="-122"/>
            </a:endParaRP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Consider two parallel algorithms </a:t>
            </a:r>
            <a:r>
              <a:rPr lang="en-US" altLang="zh-CN" dirty="0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and </a:t>
            </a:r>
            <a:r>
              <a:rPr lang="en-US" altLang="zh-CN" dirty="0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pitchFamily="2" charset="-122"/>
              </a:rPr>
              <a:t>2</a:t>
            </a:r>
            <a:r>
              <a:rPr lang="en-US" altLang="zh-CN" baseline="-25000" dirty="0" smtClean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for the same problem.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	A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: 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work in </a:t>
            </a:r>
            <a:r>
              <a:rPr lang="en-US" altLang="zh-CN" i="1" dirty="0" smtClean="0">
                <a:ea typeface="SimSun" pitchFamily="2" charset="-122"/>
              </a:rPr>
              <a:t>T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time.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	A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: 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work in </a:t>
            </a:r>
            <a:r>
              <a:rPr lang="en-US" altLang="zh-CN" i="1" dirty="0" smtClean="0">
                <a:ea typeface="SimSun" pitchFamily="2" charset="-122"/>
              </a:rPr>
              <a:t>T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time.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	If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 and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are asymptotically the same then A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 is more efficient than A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 if </a:t>
            </a:r>
            <a:r>
              <a:rPr lang="en-US" altLang="zh-CN" i="1" dirty="0" smtClean="0">
                <a:ea typeface="SimSun" pitchFamily="2" charset="-122"/>
              </a:rPr>
              <a:t>T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</a:t>
            </a:r>
            <a:r>
              <a:rPr lang="en-US" altLang="zh-CN" smtClean="0">
                <a:ea typeface="SimSun" pitchFamily="2" charset="-122"/>
              </a:rPr>
              <a:t>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T</a:t>
            </a:r>
            <a:r>
              <a:rPr lang="en-US" altLang="zh-CN" baseline="-25000" smtClean="0">
                <a:ea typeface="SimSun" pitchFamily="2" charset="-122"/>
              </a:rPr>
              <a:t>2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)).</a:t>
            </a:r>
          </a:p>
          <a:p>
            <a:pPr eaLnBrk="1" hangingPunct="1">
              <a:buFontTx/>
              <a:buNone/>
            </a:pPr>
            <a:endParaRPr lang="en-US" altLang="zh-CN" dirty="0" smtClean="0">
              <a:ea typeface="SimSun" pitchFamily="2" charset="-122"/>
            </a:endParaRP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For example,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W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), but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ea typeface="SimSun" pitchFamily="2" charset="-122"/>
              </a:rPr>
              <a:t>		</a:t>
            </a:r>
            <a:r>
              <a:rPr lang="en-US" altLang="zh-CN" i="1" dirty="0" smtClean="0">
                <a:ea typeface="SimSun" pitchFamily="2" charset="-122"/>
              </a:rPr>
              <a:t>T</a:t>
            </a:r>
            <a:r>
              <a:rPr lang="en-US" altLang="zh-CN" baseline="-25000" dirty="0" smtClean="0">
                <a:ea typeface="SimSun" pitchFamily="2" charset="-122"/>
              </a:rPr>
              <a:t>1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dirty="0" smtClean="0">
                <a:ea typeface="SimSun" pitchFamily="2" charset="-122"/>
              </a:rPr>
              <a:t>(log 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), </a:t>
            </a:r>
            <a:r>
              <a:rPr lang="en-US" altLang="zh-CN" i="1" dirty="0" smtClean="0">
                <a:ea typeface="SimSun" pitchFamily="2" charset="-122"/>
              </a:rPr>
              <a:t>T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 = </a:t>
            </a:r>
            <a:r>
              <a:rPr lang="en-US" altLang="zh-CN" i="1" dirty="0" smtClean="0">
                <a:ea typeface="SimSun" pitchFamily="2" charset="-122"/>
              </a:rPr>
              <a:t>O</a:t>
            </a:r>
            <a:r>
              <a:rPr lang="en-US" altLang="zh-CN" dirty="0" smtClean="0">
                <a:ea typeface="SimSun" pitchFamily="2" charset="-122"/>
              </a:rPr>
              <a:t>(log</a:t>
            </a:r>
            <a:r>
              <a:rPr lang="en-US" altLang="zh-CN" baseline="30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i="1" dirty="0" smtClean="0">
                <a:ea typeface="SimSun" pitchFamily="2" charset="-122"/>
              </a:rPr>
              <a:t>n</a:t>
            </a:r>
            <a:r>
              <a:rPr lang="en-US" altLang="zh-CN" dirty="0" smtClean="0">
                <a:ea typeface="SimSun" pitchFamily="2" charset="-122"/>
              </a:rPr>
              <a:t>)</a:t>
            </a:r>
          </a:p>
          <a:p>
            <a:pPr eaLnBrk="1" hangingPunct="1">
              <a:buFontTx/>
              <a:buNone/>
            </a:pPr>
            <a:endParaRPr lang="en-US" altLang="zh-CN" dirty="0" smtClean="0">
              <a:ea typeface="SimSun" pitchFamily="2" charset="-122"/>
            </a:endParaRPr>
          </a:p>
          <a:p>
            <a:pPr eaLnBrk="1" hangingPunct="1"/>
            <a:endParaRPr lang="en-US" altLang="zh-CN" dirty="0" smtClean="0"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zh-CN" altLang="en-US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675F8F-65E5-40DD-B4B8-6EB43195D974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How do we judge efficiency?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91512" cy="554355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It is difficult to give a more formal definition of efficiency.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Consider the following situation.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For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smtClean="0">
                <a:solidFill>
                  <a:srgbClr val="0000FF"/>
                </a:solidFill>
                <a:ea typeface="SimSun" pitchFamily="2" charset="-122"/>
              </a:rPr>
              <a:t>1</a:t>
            </a:r>
            <a:r>
              <a:rPr lang="en-US" altLang="zh-CN" smtClean="0">
                <a:ea typeface="SimSun" pitchFamily="2" charset="-122"/>
              </a:rPr>
              <a:t> , </a:t>
            </a:r>
            <a:r>
              <a:rPr lang="en-US" altLang="zh-CN" i="1" smtClean="0">
                <a:ea typeface="SimSun" pitchFamily="2" charset="-122"/>
              </a:rPr>
              <a:t>W</a:t>
            </a:r>
            <a:r>
              <a:rPr lang="en-US" altLang="zh-CN" baseline="-25000" smtClean="0">
                <a:ea typeface="SimSun" pitchFamily="2" charset="-122"/>
              </a:rPr>
              <a:t> 1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log 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and </a:t>
            </a:r>
            <a:r>
              <a:rPr lang="en-US" altLang="zh-CN" i="1" smtClean="0">
                <a:ea typeface="SimSun" pitchFamily="2" charset="-122"/>
              </a:rPr>
              <a:t>T</a:t>
            </a:r>
            <a:r>
              <a:rPr lang="en-US" altLang="zh-CN" baseline="-25000" smtClean="0">
                <a:ea typeface="SimSun" pitchFamily="2" charset="-122"/>
              </a:rPr>
              <a:t>1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).		 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For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smtClean="0">
                <a:solidFill>
                  <a:srgbClr val="0000FF"/>
                </a:solidFill>
                <a:ea typeface="SimSun" pitchFamily="2" charset="-122"/>
              </a:rPr>
              <a:t>2</a:t>
            </a:r>
            <a:r>
              <a:rPr lang="en-US" altLang="zh-CN" b="1" baseline="-25000" smtClean="0">
                <a:solidFill>
                  <a:srgbClr val="0000FF"/>
                </a:solidFill>
                <a:ea typeface="SimSun" pitchFamily="2" charset="-122"/>
              </a:rPr>
              <a:t>  </a:t>
            </a:r>
            <a:r>
              <a:rPr lang="en-US" altLang="zh-CN" smtClean="0">
                <a:ea typeface="SimSun" pitchFamily="2" charset="-122"/>
              </a:rPr>
              <a:t>, </a:t>
            </a:r>
            <a:r>
              <a:rPr lang="en-US" altLang="zh-CN" i="1" smtClean="0">
                <a:ea typeface="SimSun" pitchFamily="2" charset="-122"/>
              </a:rPr>
              <a:t>W</a:t>
            </a:r>
            <a:r>
              <a:rPr lang="en-US" altLang="zh-CN" baseline="-25000" smtClean="0">
                <a:ea typeface="SimSun" pitchFamily="2" charset="-122"/>
              </a:rPr>
              <a:t> 2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log</a:t>
            </a:r>
            <a:r>
              <a:rPr lang="en-US" altLang="zh-CN" baseline="30000" smtClean="0">
                <a:ea typeface="SimSun" pitchFamily="2" charset="-122"/>
              </a:rPr>
              <a:t>2</a:t>
            </a:r>
            <a:r>
              <a:rPr lang="en-US" altLang="zh-CN" smtClean="0">
                <a:ea typeface="SimSun" pitchFamily="2" charset="-122"/>
              </a:rPr>
              <a:t> 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and </a:t>
            </a:r>
            <a:r>
              <a:rPr lang="en-US" altLang="zh-CN" i="1" smtClean="0">
                <a:ea typeface="SimSun" pitchFamily="2" charset="-122"/>
              </a:rPr>
              <a:t>T</a:t>
            </a:r>
            <a:r>
              <a:rPr lang="en-US" altLang="zh-CN" baseline="-25000" smtClean="0">
                <a:ea typeface="SimSun" pitchFamily="2" charset="-122"/>
              </a:rPr>
              <a:t>2</a:t>
            </a:r>
            <a:r>
              <a:rPr lang="en-US" altLang="zh-CN" smtClean="0">
                <a:ea typeface="SimSun" pitchFamily="2" charset="-122"/>
              </a:rPr>
              <a:t>(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 = </a:t>
            </a:r>
            <a:r>
              <a:rPr lang="en-US" altLang="zh-CN" i="1" smtClean="0">
                <a:ea typeface="SimSun" pitchFamily="2" charset="-122"/>
              </a:rPr>
              <a:t>O</a:t>
            </a:r>
            <a:r>
              <a:rPr lang="en-US" altLang="zh-CN" smtClean="0">
                <a:ea typeface="SimSun" pitchFamily="2" charset="-122"/>
              </a:rPr>
              <a:t>(log </a:t>
            </a:r>
            <a:r>
              <a:rPr lang="en-US" altLang="zh-CN" i="1" smtClean="0"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)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It is difficult to say which one is the better algorithm. Though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smtClean="0">
                <a:solidFill>
                  <a:srgbClr val="0000FF"/>
                </a:solidFill>
                <a:ea typeface="SimSun" pitchFamily="2" charset="-122"/>
              </a:rPr>
              <a:t>1</a:t>
            </a:r>
            <a:r>
              <a:rPr lang="en-US" altLang="zh-CN" smtClean="0">
                <a:ea typeface="SimSun" pitchFamily="2" charset="-122"/>
              </a:rPr>
              <a:t> is more efficient in terms of work,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A</a:t>
            </a:r>
            <a:r>
              <a:rPr lang="en-US" altLang="zh-CN" baseline="-25000" smtClean="0">
                <a:solidFill>
                  <a:srgbClr val="0000FF"/>
                </a:solidFill>
                <a:ea typeface="SimSun" pitchFamily="2" charset="-122"/>
              </a:rPr>
              <a:t>2</a:t>
            </a:r>
            <a:r>
              <a:rPr lang="en-US" altLang="zh-CN" smtClean="0">
                <a:ea typeface="SimSun" pitchFamily="2" charset="-122"/>
              </a:rPr>
              <a:t> runs much faster.</a:t>
            </a: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Both algorithms are interesting and one may be better than the other depending on a specific parallel machine.</a:t>
            </a: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endParaRPr lang="zh-CN" altLang="en-US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D5B4C2-79A7-451A-8358-D304871D7E9F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Optimal parallel algorithms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91512" cy="489585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Consider a problem, and let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T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 </a:t>
            </a:r>
            <a:r>
              <a:rPr lang="en-US" altLang="zh-CN" smtClean="0">
                <a:ea typeface="SimSun" pitchFamily="2" charset="-122"/>
              </a:rPr>
              <a:t>be the worst-case time upper bound on a serial algorithm for an input of length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.</a:t>
            </a:r>
          </a:p>
          <a:p>
            <a:pPr eaLnBrk="1" hangingPunct="1">
              <a:buFontTx/>
              <a:buNone/>
            </a:pPr>
            <a:endParaRPr lang="en-US" altLang="zh-CN" b="1" i="1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Assume also that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T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 </a:t>
            </a:r>
            <a:r>
              <a:rPr lang="en-US" altLang="zh-CN" smtClean="0">
                <a:ea typeface="SimSun" pitchFamily="2" charset="-122"/>
              </a:rPr>
              <a:t>is the lower bound for solving the problem. Hence, we cannot have a better upper bound.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Consider a parallel algorithm for the same problem that does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W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smtClean="0">
                <a:ea typeface="SimSun" pitchFamily="2" charset="-122"/>
              </a:rPr>
              <a:t>            work in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T</a:t>
            </a:r>
            <a:r>
              <a:rPr lang="en-US" altLang="zh-CN" i="1" baseline="-25000" smtClean="0">
                <a:solidFill>
                  <a:srgbClr val="FF0000"/>
                </a:solidFill>
                <a:ea typeface="SimSun" pitchFamily="2" charset="-122"/>
              </a:rPr>
              <a:t>par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smtClean="0">
                <a:ea typeface="SimSun" pitchFamily="2" charset="-122"/>
              </a:rPr>
              <a:t> time.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The parallel algorithm is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work optimal</a:t>
            </a:r>
            <a:r>
              <a:rPr lang="en-US" altLang="zh-CN" smtClean="0">
                <a:ea typeface="SimSun" pitchFamily="2" charset="-122"/>
              </a:rPr>
              <a:t>, if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W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 = O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T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))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89C00-C747-4EAC-AEB0-26DAB98BC04A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A simple parallel algorithm</a:t>
            </a:r>
            <a:r>
              <a:rPr lang="en-US" altLang="zh-CN" b="1" smtClean="0">
                <a:ea typeface="SimSun" pitchFamily="2" charset="-122"/>
              </a:rPr>
              <a:t> </a:t>
            </a:r>
            <a:endParaRPr lang="zh-CN" altLang="en-US" b="1" smtClean="0">
              <a:ea typeface="SimSun" pitchFamily="2" charset="-122"/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82863" y="1773238"/>
            <a:ext cx="3976687" cy="2463800"/>
          </a:xfrm>
          <a:noFill/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285875" y="5229225"/>
            <a:ext cx="6929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Adding n numbers in 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02140-AB34-4B09-8CA0-A91760032B21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A work-optimal algorithm for adding </a:t>
            </a:r>
            <a:r>
              <a:rPr lang="en-US" altLang="zh-CN" i="1" smtClean="0">
                <a:ea typeface="SimSun" pitchFamily="2" charset="-122"/>
              </a:rPr>
              <a:t>n </a:t>
            </a:r>
            <a:r>
              <a:rPr lang="en-US" altLang="zh-CN" smtClean="0">
                <a:ea typeface="SimSun" pitchFamily="2" charset="-122"/>
              </a:rPr>
              <a:t>numbers</a:t>
            </a:r>
            <a:r>
              <a:rPr lang="en-US" altLang="zh-CN" b="1" smtClean="0">
                <a:ea typeface="SimSun" pitchFamily="2" charset="-122"/>
              </a:rPr>
              <a:t> </a:t>
            </a:r>
            <a:endParaRPr lang="zh-CN" altLang="en-US" b="1" smtClean="0">
              <a:ea typeface="SimSun" pitchFamily="2" charset="-122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18487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u="sng" smtClean="0">
                <a:solidFill>
                  <a:srgbClr val="0000FF"/>
                </a:solidFill>
                <a:ea typeface="SimSun" pitchFamily="2" charset="-122"/>
              </a:rPr>
              <a:t>Step 1.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Use only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processors and assign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	numbers to each processor.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Each processor adds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numbers sequentially in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O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  <a:r>
              <a:rPr lang="en-US" altLang="zh-CN" smtClean="0">
                <a:ea typeface="SimSun" pitchFamily="2" charset="-122"/>
              </a:rPr>
              <a:t> time.</a:t>
            </a:r>
          </a:p>
          <a:p>
            <a:pPr eaLnBrk="1" hangingPunct="1">
              <a:buFontTx/>
              <a:buNone/>
            </a:pPr>
            <a:endParaRPr lang="en-US" altLang="zh-CN" u="sng" smtClean="0">
              <a:solidFill>
                <a:srgbClr val="0000FF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u="sng" smtClean="0">
                <a:solidFill>
                  <a:srgbClr val="0000FF"/>
                </a:solidFill>
                <a:ea typeface="SimSun" pitchFamily="2" charset="-122"/>
              </a:rPr>
              <a:t>Step 2.</a:t>
            </a: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We have only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numbers left. We now execute our original algorithm on these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ea typeface="SimSun" pitchFamily="2" charset="-122"/>
              </a:rPr>
              <a:t> numbers.</a:t>
            </a:r>
          </a:p>
          <a:p>
            <a:pPr eaLnBrk="1" hangingPunct="1"/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Now 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T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 =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 O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(log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		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W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) =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O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/log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</a:rPr>
              <a:t> 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x log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 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) = 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O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(</a:t>
            </a:r>
            <a:r>
              <a:rPr lang="en-US" altLang="zh-CN" i="1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n</a:t>
            </a:r>
            <a:r>
              <a:rPr lang="en-US" altLang="zh-CN" smtClean="0">
                <a:solidFill>
                  <a:srgbClr val="FF0000"/>
                </a:solidFill>
                <a:ea typeface="SimSun" pitchFamily="2" charset="-122"/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endParaRPr lang="zh-CN" altLang="en-US" smtClean="0">
              <a:solidFill>
                <a:srgbClr val="FF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41A820-040A-45FF-B88A-D5A6EC73FB3E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Why is parallel computing important?</a:t>
            </a:r>
            <a:endParaRPr lang="zh-CN" altLang="en-US" smtClean="0">
              <a:ea typeface="SimSun" pitchFamily="2" charset="-122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91512" cy="4535488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We can justify the importance of parallel computing for two reasons.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Very large application domains</a:t>
            </a:r>
            <a:r>
              <a:rPr lang="en-US" altLang="zh-CN" smtClean="0">
                <a:ea typeface="SimSun" pitchFamily="2" charset="-122"/>
              </a:rPr>
              <a:t>, and</a:t>
            </a:r>
          </a:p>
          <a:p>
            <a:pPr eaLnBrk="1" hangingPunct="1">
              <a:buFontTx/>
              <a:buNone/>
            </a:pPr>
            <a:r>
              <a:rPr lang="en-US" altLang="zh-CN" smtClean="0">
                <a:ea typeface="SimSun" pitchFamily="2" charset="-122"/>
              </a:rPr>
              <a:t>	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Physical limitations of VLSI circuits</a:t>
            </a:r>
          </a:p>
          <a:p>
            <a:pPr eaLnBrk="1" hangingPunct="1">
              <a:buFontTx/>
              <a:buNone/>
            </a:pPr>
            <a:endParaRPr lang="en-US" altLang="zh-CN" smtClean="0">
              <a:solidFill>
                <a:srgbClr val="0000FF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Though computers are getting faster and faster, user demands for solving very large problems is growing at a still faster rate.</a:t>
            </a:r>
          </a:p>
          <a:p>
            <a:pPr eaLnBrk="1" hangingPunct="1">
              <a:buFontTx/>
              <a:buNone/>
            </a:pPr>
            <a:endParaRPr lang="en-US" altLang="zh-CN" smtClean="0">
              <a:ea typeface="SimSun" pitchFamily="2" charset="-122"/>
            </a:endParaRPr>
          </a:p>
          <a:p>
            <a:pPr eaLnBrk="1" hangingPunct="1"/>
            <a:r>
              <a:rPr lang="en-US" altLang="zh-CN" smtClean="0">
                <a:ea typeface="SimSun" pitchFamily="2" charset="-122"/>
              </a:rPr>
              <a:t>Some examples include </a:t>
            </a:r>
            <a:r>
              <a:rPr lang="en-US" altLang="zh-CN" smtClean="0">
                <a:solidFill>
                  <a:srgbClr val="0000FF"/>
                </a:solidFill>
                <a:ea typeface="SimSun" pitchFamily="2" charset="-122"/>
              </a:rPr>
              <a:t>weather forecasting, simulation of protein folding, computational physics</a:t>
            </a:r>
            <a:r>
              <a:rPr lang="en-US" altLang="zh-CN" smtClean="0">
                <a:ea typeface="SimSun" pitchFamily="2" charset="-122"/>
              </a:rPr>
              <a:t> etc.</a:t>
            </a:r>
          </a:p>
          <a:p>
            <a:pPr eaLnBrk="1" hangingPunct="1">
              <a:buFontTx/>
              <a:buNone/>
            </a:pPr>
            <a:endParaRPr lang="en-US" altLang="zh-CN" smtClean="0">
              <a:solidFill>
                <a:srgbClr val="0000FF"/>
              </a:solidFill>
              <a:ea typeface="SimSun" pitchFamily="2" charset="-122"/>
            </a:endParaRPr>
          </a:p>
          <a:p>
            <a:pPr eaLnBrk="1" hangingPunct="1">
              <a:buFontTx/>
              <a:buNone/>
            </a:pPr>
            <a:endParaRPr lang="zh-CN" altLang="en-US" smtClean="0">
              <a:solidFill>
                <a:srgbClr val="0000FF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751</Words>
  <Application>Microsoft Office PowerPoint</Application>
  <PresentationFormat>On-screen Show (4:3)</PresentationFormat>
  <Paragraphs>184</Paragraphs>
  <Slides>32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 A simple parallel algorithm  </vt:lpstr>
      <vt:lpstr> A simple parallel algorithm  </vt:lpstr>
      <vt:lpstr>How do we analyze a parallel algorithm? </vt:lpstr>
      <vt:lpstr>How do we judge efficiency?</vt:lpstr>
      <vt:lpstr>How do we judge efficiency?</vt:lpstr>
      <vt:lpstr>Optimal parallel algorithms</vt:lpstr>
      <vt:lpstr>A simple parallel algorithm </vt:lpstr>
      <vt:lpstr>A work-optimal algorithm for adding n numbers </vt:lpstr>
      <vt:lpstr>Why is parallel computing important?</vt:lpstr>
      <vt:lpstr>Physical limitations of VLSI circuits</vt:lpstr>
      <vt:lpstr>How many transistors can we pack? </vt:lpstr>
      <vt:lpstr>Other Problems </vt:lpstr>
      <vt:lpstr>The advantages of parallel computing</vt:lpstr>
      <vt:lpstr>PowerPoint Presentation</vt:lpstr>
      <vt:lpstr>Problems in parallel computing</vt:lpstr>
      <vt:lpstr>Problems in parallel computing</vt:lpstr>
      <vt:lpstr>The PRAM model</vt:lpstr>
      <vt:lpstr>The PRAM model</vt:lpstr>
      <vt:lpstr>The PRAM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uni-freiburg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R-Trees:  A Dynamic Index Structure for Spatial Searching</dc:title>
  <dc:creator>khaireel</dc:creator>
  <cp:lastModifiedBy>comp2</cp:lastModifiedBy>
  <cp:revision>165</cp:revision>
  <dcterms:created xsi:type="dcterms:W3CDTF">2006-04-21T14:40:52Z</dcterms:created>
  <dcterms:modified xsi:type="dcterms:W3CDTF">2013-11-19T13:02:46Z</dcterms:modified>
</cp:coreProperties>
</file>