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57" r:id="rId5"/>
    <p:sldId id="258" r:id="rId6"/>
    <p:sldId id="259"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5" r:id="rId23"/>
    <p:sldId id="281" r:id="rId24"/>
    <p:sldId id="282" r:id="rId25"/>
    <p:sldId id="283" r:id="rId26"/>
    <p:sldId id="286" r:id="rId27"/>
    <p:sldId id="287" r:id="rId28"/>
    <p:sldId id="288" r:id="rId29"/>
    <p:sldId id="289"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2C3A7E-1035-4B15-9903-C22F8E464926}"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C3A7E-1035-4B15-9903-C22F8E464926}"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C3A7E-1035-4B15-9903-C22F8E464926}"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C3A7E-1035-4B15-9903-C22F8E464926}"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2C3A7E-1035-4B15-9903-C22F8E464926}"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C3A7E-1035-4B15-9903-C22F8E464926}"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2C3A7E-1035-4B15-9903-C22F8E464926}" type="datetimeFigureOut">
              <a:rPr lang="en-US" smtClean="0"/>
              <a:pPr/>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2C3A7E-1035-4B15-9903-C22F8E464926}" type="datetimeFigureOut">
              <a:rPr lang="en-US" smtClean="0"/>
              <a:pPr/>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C3A7E-1035-4B15-9903-C22F8E464926}" type="datetimeFigureOut">
              <a:rPr lang="en-US" smtClean="0"/>
              <a:pPr/>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C3A7E-1035-4B15-9903-C22F8E464926}"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C3A7E-1035-4B15-9903-C22F8E464926}"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D60FD-3F41-4940-B0EC-CD1126CF6A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C3A7E-1035-4B15-9903-C22F8E464926}" type="datetimeFigureOut">
              <a:rPr lang="en-US" smtClean="0"/>
              <a:pPr/>
              <a:t>9/20/2013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D60FD-3F41-4940-B0EC-CD1126CF6A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style>
          <a:lnRef idx="1">
            <a:schemeClr val="accent5"/>
          </a:lnRef>
          <a:fillRef idx="3">
            <a:schemeClr val="accent5"/>
          </a:fillRef>
          <a:effectRef idx="2">
            <a:schemeClr val="accent5"/>
          </a:effectRef>
          <a:fontRef idx="minor">
            <a:schemeClr val="lt1"/>
          </a:fontRef>
        </p:style>
        <p:txBody>
          <a:bodyPr>
            <a:noAutofit/>
          </a:bodyPr>
          <a:lstStyle/>
          <a:p>
            <a:r>
              <a:rPr lang="en-US" sz="7200" u="sng" dirty="0" smtClean="0"/>
              <a:t>Operating System</a:t>
            </a:r>
            <a:endParaRPr lang="en-US" sz="7200" u="sng" dirty="0"/>
          </a:p>
        </p:txBody>
      </p:sp>
      <p:sp>
        <p:nvSpPr>
          <p:cNvPr id="4" name="Title 1"/>
          <p:cNvSpPr txBox="1">
            <a:spLocks/>
          </p:cNvSpPr>
          <p:nvPr/>
        </p:nvSpPr>
        <p:spPr>
          <a:xfrm>
            <a:off x="457200" y="1905000"/>
            <a:ext cx="8382000" cy="4648200"/>
          </a:xfrm>
          <a:prstGeom prst="rect">
            <a:avLst/>
          </a:prstGeom>
        </p:spPr>
        <p:txBody>
          <a:bodyPr vert="horz" lIns="91440" tIns="45720" rIns="91440" bIns="45720" rtlCol="0" anchor="ctr">
            <a:normAutofit fontScale="62500" lnSpcReduction="20000"/>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4100" dirty="0" smtClean="0">
                <a:latin typeface="Times New Roman" pitchFamily="18" charset="0"/>
                <a:ea typeface="+mj-ea"/>
                <a:cs typeface="Times New Roman" pitchFamily="18" charset="0"/>
              </a:rPr>
              <a:t> </a:t>
            </a:r>
            <a:r>
              <a:rPr lang="en-US" sz="4600" dirty="0" smtClean="0">
                <a:latin typeface="Times New Roman" pitchFamily="18" charset="0"/>
                <a:ea typeface="+mj-ea"/>
                <a:cs typeface="Times New Roman" pitchFamily="18" charset="0"/>
              </a:rPr>
              <a:t>It is the interface between user (application programs) and hardware.</a:t>
            </a:r>
          </a:p>
          <a:p>
            <a:pPr marL="0" marR="0" lvl="0" indent="0" algn="just" defTabSz="914400" rtl="0" eaLnBrk="1" fontAlgn="auto" latinLnBrk="0" hangingPunct="1">
              <a:lnSpc>
                <a:spcPct val="100000"/>
              </a:lnSpc>
              <a:spcBef>
                <a:spcPct val="0"/>
              </a:spcBef>
              <a:spcAft>
                <a:spcPts val="0"/>
              </a:spcAft>
              <a:buClrTx/>
              <a:buSzTx/>
              <a:tabLst/>
              <a:defRPr/>
            </a:pPr>
            <a:endParaRPr lang="en-US" sz="4600" dirty="0" smtClean="0">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4600" dirty="0" smtClean="0">
                <a:latin typeface="Times New Roman" pitchFamily="18" charset="0"/>
                <a:ea typeface="+mj-ea"/>
                <a:cs typeface="Times New Roman" pitchFamily="18" charset="0"/>
              </a:rPr>
              <a:t> It is a program that controls the execution of application programs and acts as an interface between the user of a computer and the computer hardware.</a:t>
            </a:r>
          </a:p>
          <a:p>
            <a:pPr marL="0" marR="0" lvl="0" indent="0" algn="just" defTabSz="914400" rtl="0" eaLnBrk="1" fontAlgn="auto" latinLnBrk="0" hangingPunct="1">
              <a:lnSpc>
                <a:spcPct val="100000"/>
              </a:lnSpc>
              <a:spcBef>
                <a:spcPct val="0"/>
              </a:spcBef>
              <a:spcAft>
                <a:spcPts val="0"/>
              </a:spcAft>
              <a:buClrTx/>
              <a:buSzTx/>
              <a:tabLst/>
              <a:defRPr/>
            </a:pPr>
            <a:endParaRPr lang="en-US" sz="4600" dirty="0" smtClean="0">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4600" dirty="0" smtClean="0">
                <a:latin typeface="Times New Roman" pitchFamily="18" charset="0"/>
                <a:ea typeface="+mj-ea"/>
                <a:cs typeface="Times New Roman" pitchFamily="18" charset="0"/>
              </a:rPr>
              <a:t> Operating system is a software that enables all the programs we use. </a:t>
            </a: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endParaRPr lang="en-US" sz="4600" dirty="0" smtClean="0">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4600" dirty="0" smtClean="0">
                <a:latin typeface="Times New Roman" pitchFamily="18" charset="0"/>
                <a:ea typeface="+mj-ea"/>
                <a:cs typeface="Times New Roman" pitchFamily="18" charset="0"/>
              </a:rPr>
              <a:t> Examples – Windows, Linux, Unix, etc.</a:t>
            </a: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endParaRPr lang="en-US" sz="4600" dirty="0" smtClean="0">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endParaRPr lang="en-US" sz="4600" dirty="0" smtClean="0">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3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u="sng" dirty="0" smtClean="0"/>
              <a:t>1. File System</a:t>
            </a:r>
            <a:endParaRPr lang="en-US" sz="4000" u="sng" dirty="0"/>
          </a:p>
        </p:txBody>
      </p:sp>
      <p:sp>
        <p:nvSpPr>
          <p:cNvPr id="5" name="Rectangle 4"/>
          <p:cNvSpPr/>
          <p:nvPr/>
        </p:nvSpPr>
        <p:spPr>
          <a:xfrm>
            <a:off x="228600" y="1295400"/>
            <a:ext cx="8610600" cy="4555093"/>
          </a:xfrm>
          <a:prstGeom prst="rect">
            <a:avLst/>
          </a:prstGeom>
        </p:spPr>
        <p:txBody>
          <a:bodyPr wrap="square">
            <a:spAutoFit/>
          </a:bodyPr>
          <a:lstStyle/>
          <a:p>
            <a:pPr algn="just"/>
            <a:r>
              <a:rPr lang="en-US" sz="2900" dirty="0" smtClean="0">
                <a:latin typeface="Times New Roman" pitchFamily="18" charset="0"/>
                <a:cs typeface="Times New Roman" pitchFamily="18" charset="0"/>
              </a:rPr>
              <a:t>The Unix file system is characterized by :</a:t>
            </a:r>
          </a:p>
          <a:p>
            <a:pPr marL="514350" indent="-514350" algn="just">
              <a:buAutoNum type="arabicPeriod"/>
            </a:pPr>
            <a:r>
              <a:rPr lang="en-US" sz="2900" dirty="0" smtClean="0">
                <a:latin typeface="Times New Roman" pitchFamily="18" charset="0"/>
                <a:cs typeface="Times New Roman" pitchFamily="18" charset="0"/>
              </a:rPr>
              <a:t>A hierarchical structure – as a tree with a root</a:t>
            </a:r>
          </a:p>
          <a:p>
            <a:pPr marL="514350" indent="-514350" algn="just">
              <a:buAutoNum type="arabicPeriod"/>
            </a:pPr>
            <a:r>
              <a:rPr lang="en-US" sz="2900" dirty="0" smtClean="0">
                <a:latin typeface="Times New Roman" pitchFamily="18" charset="0"/>
                <a:cs typeface="Times New Roman" pitchFamily="18" charset="0"/>
              </a:rPr>
              <a:t>Consistent treatment of file data – unformatted stream of bytes </a:t>
            </a:r>
          </a:p>
          <a:p>
            <a:pPr marL="514350" indent="-514350" algn="just">
              <a:buAutoNum type="arabicPeriod"/>
            </a:pPr>
            <a:r>
              <a:rPr lang="en-US" sz="2900" dirty="0" smtClean="0">
                <a:latin typeface="Times New Roman" pitchFamily="18" charset="0"/>
                <a:cs typeface="Times New Roman" pitchFamily="18" charset="0"/>
              </a:rPr>
              <a:t>The ability to create and delete files</a:t>
            </a:r>
          </a:p>
          <a:p>
            <a:pPr marL="514350" indent="-514350" algn="just">
              <a:buAutoNum type="arabicPeriod"/>
            </a:pPr>
            <a:r>
              <a:rPr lang="en-US" sz="2900" dirty="0" smtClean="0">
                <a:latin typeface="Times New Roman" pitchFamily="18" charset="0"/>
                <a:cs typeface="Times New Roman" pitchFamily="18" charset="0"/>
              </a:rPr>
              <a:t>Dynamic growth of files</a:t>
            </a:r>
          </a:p>
          <a:p>
            <a:pPr marL="514350" indent="-514350" algn="just">
              <a:buAutoNum type="arabicPeriod"/>
            </a:pPr>
            <a:r>
              <a:rPr lang="en-US" sz="2900" dirty="0" smtClean="0">
                <a:latin typeface="Times New Roman" pitchFamily="18" charset="0"/>
                <a:cs typeface="Times New Roman" pitchFamily="18" charset="0"/>
              </a:rPr>
              <a:t>The protection of file data – access permissions for three classes of users </a:t>
            </a:r>
          </a:p>
          <a:p>
            <a:pPr marL="514350" indent="-514350" algn="just">
              <a:buAutoNum type="arabicPeriod"/>
            </a:pPr>
            <a:r>
              <a:rPr lang="en-US" sz="2900" dirty="0" smtClean="0">
                <a:latin typeface="Times New Roman" pitchFamily="18" charset="0"/>
                <a:cs typeface="Times New Roman" pitchFamily="18" charset="0"/>
              </a:rPr>
              <a:t>The treatment of peripheral devices (such as terminals and tape units) as files</a:t>
            </a: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1-029FG7_2ar1.pct                                             00112AB0 Thing One                      B3A32DBD:"/>
          <p:cNvPicPr>
            <a:picLocks noGrp="1" noChangeAspect="1" noChangeArrowheads="1"/>
          </p:cNvPicPr>
          <p:nvPr>
            <p:ph idx="1"/>
          </p:nvPr>
        </p:nvPicPr>
        <p:blipFill>
          <a:blip r:embed="rId2" cstate="print"/>
          <a:srcRect/>
          <a:stretch>
            <a:fillRect/>
          </a:stretch>
        </p:blipFill>
        <p:spPr>
          <a:xfrm>
            <a:off x="228600" y="152400"/>
            <a:ext cx="8534400" cy="6464300"/>
          </a:xfrm>
          <a:noFill/>
        </p:spPr>
      </p:pic>
      <p:sp>
        <p:nvSpPr>
          <p:cNvPr id="3" name="TextBox 2"/>
          <p:cNvSpPr txBox="1"/>
          <p:nvPr/>
        </p:nvSpPr>
        <p:spPr>
          <a:xfrm>
            <a:off x="5334000" y="5943600"/>
            <a:ext cx="3371949" cy="461665"/>
          </a:xfrm>
          <a:prstGeom prst="rect">
            <a:avLst/>
          </a:prstGeom>
          <a:noFill/>
        </p:spPr>
        <p:txBody>
          <a:bodyPr wrap="none" rtlCol="0">
            <a:spAutoFit/>
          </a:bodyPr>
          <a:lstStyle/>
          <a:p>
            <a:r>
              <a:rPr lang="en-US" sz="2400" b="1" dirty="0" smtClean="0">
                <a:latin typeface="Times New Roman" pitchFamily="18" charset="0"/>
                <a:cs typeface="Times New Roman" pitchFamily="18" charset="0"/>
              </a:rPr>
              <a:t>Figure. File System Tree</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762000"/>
            <a:ext cx="8610600" cy="5447645"/>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The file system is organized  as a tree with a single root node (written “/”), every non-leaf node of the file system structure is a directory of files, and files at the leaf nodes of the tree are either directories, regular files, or special device files.</a:t>
            </a:r>
          </a:p>
          <a:p>
            <a:pPr algn="just"/>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The name of a file is given by a path name that describes how to locate the file in the FS hierarchy. </a:t>
            </a:r>
          </a:p>
          <a:p>
            <a:pPr algn="just"/>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A path name is a sequence of directory names separated by slash character that designates a file name.</a:t>
            </a:r>
          </a:p>
          <a:p>
            <a:pPr algn="just">
              <a:buFont typeface="Arial" pitchFamily="34" charset="0"/>
              <a:buChar char="•"/>
            </a:pP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762000"/>
            <a:ext cx="8610600" cy="5893921"/>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A full path name starts with a “/” and specifies a file that can be found by starting at the FS root and traversing the file tree, following the branches that lead to successive directory names of the path name.</a:t>
            </a:r>
          </a:p>
          <a:p>
            <a:pPr algn="just"/>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Programs in the Unix system have no knowledge of the internal format in which the kernel stores file data, treating the data as an unformatted stream of bytes.</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Programs may interpret the byte stream as they wish, but the interpretation has no bearing on how the operating system stores the data .  </a:t>
            </a:r>
          </a:p>
          <a:p>
            <a:pPr algn="just">
              <a:buFont typeface="Arial" pitchFamily="34" charset="0"/>
              <a:buChar char="•"/>
            </a:pP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762000"/>
            <a:ext cx="8610600" cy="4108817"/>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The syntax of accessing the data in a file is defined by the system and is identical for all programs, but the semantics of the data are imposed by the program.</a:t>
            </a:r>
          </a:p>
          <a:p>
            <a:pPr algn="just"/>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Directories are like regular files, the system treats the data in a directory as a byte stream, but the data contains the names of the files in the directory in a predictable format. </a:t>
            </a:r>
          </a:p>
          <a:p>
            <a:pPr algn="just">
              <a:buFont typeface="Arial" pitchFamily="34" charset="0"/>
              <a:buChar char="•"/>
            </a:pPr>
            <a:endParaRPr lang="en-US" sz="2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304800"/>
            <a:ext cx="8610600" cy="6340197"/>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Permission to access a file is controlled by access permissions associated with the file.</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Access permissions can be set independently to control read, write and execute permission for three classes of users : </a:t>
            </a:r>
            <a:r>
              <a:rPr lang="en-US" sz="2900" b="1" u="sng" dirty="0" smtClean="0">
                <a:latin typeface="Times New Roman" pitchFamily="18" charset="0"/>
                <a:cs typeface="Times New Roman" pitchFamily="18" charset="0"/>
              </a:rPr>
              <a:t>the file owner,</a:t>
            </a:r>
            <a:r>
              <a:rPr lang="en-US" sz="2900" b="1" dirty="0" smtClean="0">
                <a:latin typeface="Times New Roman" pitchFamily="18" charset="0"/>
                <a:cs typeface="Times New Roman" pitchFamily="18" charset="0"/>
              </a:rPr>
              <a:t>  </a:t>
            </a:r>
            <a:r>
              <a:rPr lang="en-US" sz="2900" b="1" u="sng" dirty="0" smtClean="0">
                <a:latin typeface="Times New Roman" pitchFamily="18" charset="0"/>
                <a:cs typeface="Times New Roman" pitchFamily="18" charset="0"/>
              </a:rPr>
              <a:t>a file group,</a:t>
            </a:r>
            <a:r>
              <a:rPr lang="en-US" sz="2900" b="1" dirty="0" smtClean="0">
                <a:latin typeface="Times New Roman" pitchFamily="18" charset="0"/>
                <a:cs typeface="Times New Roman" pitchFamily="18" charset="0"/>
              </a:rPr>
              <a:t>  </a:t>
            </a:r>
            <a:r>
              <a:rPr lang="en-US" sz="2900" b="1" u="sng" dirty="0" smtClean="0">
                <a:latin typeface="Times New Roman" pitchFamily="18" charset="0"/>
                <a:cs typeface="Times New Roman" pitchFamily="18" charset="0"/>
              </a:rPr>
              <a:t>other users</a:t>
            </a:r>
            <a:r>
              <a:rPr lang="en-US" sz="2900" dirty="0" smtClean="0">
                <a:latin typeface="Times New Roman" pitchFamily="18" charset="0"/>
                <a:cs typeface="Times New Roman" pitchFamily="18" charset="0"/>
              </a:rPr>
              <a:t>.</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Users may create files if directory access permissions allow it. The newly created files are leaf nodes of the file system directory structure.</a:t>
            </a:r>
          </a:p>
          <a:p>
            <a:pPr algn="just"/>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To the user, the Unix system treats devices as if they were files. </a:t>
            </a:r>
          </a:p>
          <a:p>
            <a:pPr algn="just">
              <a:buFont typeface="Arial" pitchFamily="34" charset="0"/>
              <a:buChar char="•"/>
            </a:pPr>
            <a:endParaRPr lang="en-US" sz="2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u="sng" dirty="0" smtClean="0"/>
              <a:t>2. Processing Environment</a:t>
            </a:r>
            <a:endParaRPr lang="en-US" sz="4000" u="sng" dirty="0"/>
          </a:p>
        </p:txBody>
      </p:sp>
      <p:sp>
        <p:nvSpPr>
          <p:cNvPr id="5" name="Rectangle 4"/>
          <p:cNvSpPr/>
          <p:nvPr/>
        </p:nvSpPr>
        <p:spPr>
          <a:xfrm>
            <a:off x="228600" y="1295400"/>
            <a:ext cx="8610600" cy="4108817"/>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Program  - is an executable file</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Process  - is an instance of the program in execution (program executing).</a:t>
            </a:r>
          </a:p>
          <a:p>
            <a:pPr algn="just"/>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Many processes can execute simultaneously on Unix systems (multiprogramming/multitasking) with no logical limit to their number and many instances of a program can exist simultaneously in the system.</a:t>
            </a: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762000"/>
            <a:ext cx="8610600" cy="6340197"/>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Various system calls allow processes to create new processes, terminate processes, process execution and control reaction to various events.</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Four major system calls used for process control – fork, exec, wait, exit.</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Shell is a user program not the part of kernel. </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Shell is just a process that uses fork/exec/wait.</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Shell is the command interpreter program.</a:t>
            </a:r>
          </a:p>
          <a:p>
            <a:pPr algn="just"/>
            <a:endParaRPr lang="en-US" sz="2900" dirty="0" smtClean="0">
              <a:latin typeface="Times New Roman" pitchFamily="18" charset="0"/>
              <a:cs typeface="Times New Roman" pitchFamily="18" charset="0"/>
            </a:endParaRPr>
          </a:p>
          <a:p>
            <a:pPr algn="just"/>
            <a:endParaRPr lang="en-US" sz="2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457200"/>
            <a:ext cx="8610600" cy="6786473"/>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Shell searches for commands in a given sequence of directories.</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Shell usually executes a command synchronously and asynchronously.</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Synchronously – waiting for the </a:t>
            </a:r>
            <a:r>
              <a:rPr lang="en-US" sz="2900" dirty="0" err="1" smtClean="0">
                <a:latin typeface="Times New Roman" pitchFamily="18" charset="0"/>
                <a:cs typeface="Times New Roman" pitchFamily="18" charset="0"/>
              </a:rPr>
              <a:t>cmd</a:t>
            </a:r>
            <a:r>
              <a:rPr lang="en-US" sz="2900" dirty="0" smtClean="0">
                <a:latin typeface="Times New Roman" pitchFamily="18" charset="0"/>
                <a:cs typeface="Times New Roman" pitchFamily="18" charset="0"/>
              </a:rPr>
              <a:t> to terminate before reading the next </a:t>
            </a:r>
            <a:r>
              <a:rPr lang="en-US" sz="2900" dirty="0" err="1" smtClean="0">
                <a:latin typeface="Times New Roman" pitchFamily="18" charset="0"/>
                <a:cs typeface="Times New Roman" pitchFamily="18" charset="0"/>
              </a:rPr>
              <a:t>cmd</a:t>
            </a:r>
            <a:r>
              <a:rPr lang="en-US" sz="2900" dirty="0" smtClean="0">
                <a:latin typeface="Times New Roman" pitchFamily="18" charset="0"/>
                <a:cs typeface="Times New Roman" pitchFamily="18" charset="0"/>
              </a:rPr>
              <a:t> line.</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Asynchronously – it reads the next </a:t>
            </a:r>
            <a:r>
              <a:rPr lang="en-US" sz="2900" dirty="0" err="1" smtClean="0">
                <a:latin typeface="Times New Roman" pitchFamily="18" charset="0"/>
                <a:cs typeface="Times New Roman" pitchFamily="18" charset="0"/>
              </a:rPr>
              <a:t>cmd</a:t>
            </a:r>
            <a:r>
              <a:rPr lang="en-US" sz="2900" dirty="0" smtClean="0">
                <a:latin typeface="Times New Roman" pitchFamily="18" charset="0"/>
                <a:cs typeface="Times New Roman" pitchFamily="18" charset="0"/>
              </a:rPr>
              <a:t> line and executes it without waiting for the prior </a:t>
            </a:r>
            <a:r>
              <a:rPr lang="en-US" sz="2900" dirty="0" err="1" smtClean="0">
                <a:latin typeface="Times New Roman" pitchFamily="18" charset="0"/>
                <a:cs typeface="Times New Roman" pitchFamily="18" charset="0"/>
              </a:rPr>
              <a:t>cmd</a:t>
            </a:r>
            <a:r>
              <a:rPr lang="en-US" sz="2900" dirty="0" smtClean="0">
                <a:latin typeface="Times New Roman" pitchFamily="18" charset="0"/>
                <a:cs typeface="Times New Roman" pitchFamily="18" charset="0"/>
              </a:rPr>
              <a:t> to terminate. Commands executed asynchronously are said to execute in the background..</a:t>
            </a:r>
          </a:p>
          <a:p>
            <a:pPr algn="just"/>
            <a:endParaRPr lang="en-US" sz="2900" dirty="0" smtClean="0">
              <a:latin typeface="Times New Roman" pitchFamily="18" charset="0"/>
              <a:cs typeface="Times New Roman" pitchFamily="18" charset="0"/>
            </a:endParaRPr>
          </a:p>
          <a:p>
            <a:pPr algn="just"/>
            <a:endParaRPr lang="en-US" sz="2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914400"/>
            <a:ext cx="8610600" cy="3216265"/>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Users can use the C shell to provide a history mechanism and avoid retyping recently used commands instead of the Bourne shell (named after its inventor, Steve Bourne).</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endParaRPr lang="en-US" sz="2900" dirty="0" smtClean="0">
              <a:latin typeface="Times New Roman" pitchFamily="18" charset="0"/>
              <a:cs typeface="Times New Roman" pitchFamily="18" charset="0"/>
            </a:endParaRPr>
          </a:p>
          <a:p>
            <a:pPr algn="just"/>
            <a:endParaRPr lang="en-US" sz="2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u="sng" dirty="0" smtClean="0">
                <a:latin typeface="Times New Roman" pitchFamily="18" charset="0"/>
                <a:cs typeface="Times New Roman" pitchFamily="18" charset="0"/>
              </a:rPr>
              <a:t>Operating System Goals</a:t>
            </a:r>
            <a:endParaRPr lang="en-US" sz="4000" u="sng" dirty="0">
              <a:latin typeface="Times New Roman" pitchFamily="18" charset="0"/>
              <a:cs typeface="Times New Roman" pitchFamily="18" charset="0"/>
            </a:endParaRPr>
          </a:p>
        </p:txBody>
      </p:sp>
      <p:sp>
        <p:nvSpPr>
          <p:cNvPr id="4" name="Title 1"/>
          <p:cNvSpPr txBox="1">
            <a:spLocks/>
          </p:cNvSpPr>
          <p:nvPr/>
        </p:nvSpPr>
        <p:spPr>
          <a:xfrm>
            <a:off x="381000" y="1524000"/>
            <a:ext cx="8382000" cy="4267200"/>
          </a:xfrm>
          <a:prstGeom prst="rect">
            <a:avLst/>
          </a:prstGeom>
        </p:spPr>
        <p:txBody>
          <a:bodyPr vert="horz" lIns="91440" tIns="45720" rIns="91440" bIns="45720" rtlCol="0" anchor="ctr">
            <a:normAutofit fontScale="70000" lnSpcReduction="20000"/>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4100" dirty="0" smtClean="0">
                <a:latin typeface="Times New Roman" pitchFamily="18" charset="0"/>
                <a:ea typeface="+mj-ea"/>
                <a:cs typeface="Times New Roman" pitchFamily="18" charset="0"/>
              </a:rPr>
              <a:t> Execute user programs and make solving user problems easier.</a:t>
            </a:r>
          </a:p>
          <a:p>
            <a:pPr marL="0" marR="0" lvl="0" indent="0" algn="just" defTabSz="914400" rtl="0" eaLnBrk="1" fontAlgn="auto" latinLnBrk="0" hangingPunct="1">
              <a:lnSpc>
                <a:spcPct val="100000"/>
              </a:lnSpc>
              <a:spcBef>
                <a:spcPct val="0"/>
              </a:spcBef>
              <a:spcAft>
                <a:spcPts val="0"/>
              </a:spcAft>
              <a:buClrTx/>
              <a:buSzTx/>
              <a:tabLst/>
              <a:defRPr/>
            </a:pPr>
            <a:endParaRPr lang="en-US" sz="4100" dirty="0" smtClean="0">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4100" dirty="0" smtClean="0">
                <a:latin typeface="Times New Roman" pitchFamily="18" charset="0"/>
                <a:ea typeface="+mj-ea"/>
                <a:cs typeface="Times New Roman" pitchFamily="18" charset="0"/>
              </a:rPr>
              <a:t> Use the computer hardware in an efficient manner.</a:t>
            </a:r>
          </a:p>
          <a:p>
            <a:pPr marL="0" marR="0" lvl="0" indent="0" algn="just" defTabSz="914400" rtl="0" eaLnBrk="1" fontAlgn="auto" latinLnBrk="0" hangingPunct="1">
              <a:lnSpc>
                <a:spcPct val="100000"/>
              </a:lnSpc>
              <a:spcBef>
                <a:spcPct val="0"/>
              </a:spcBef>
              <a:spcAft>
                <a:spcPts val="0"/>
              </a:spcAft>
              <a:buClrTx/>
              <a:buSzTx/>
              <a:tabLst/>
              <a:defRPr/>
            </a:pPr>
            <a:endParaRPr lang="en-US" sz="4100" dirty="0" smtClean="0">
              <a:latin typeface="Times New Roman" pitchFamily="18" charset="0"/>
              <a:ea typeface="+mj-ea"/>
              <a:cs typeface="Times New Roman" pitchFamily="18" charset="0"/>
            </a:endParaRP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4100" dirty="0" smtClean="0">
                <a:latin typeface="Times New Roman" pitchFamily="18" charset="0"/>
                <a:ea typeface="+mj-ea"/>
                <a:cs typeface="Times New Roman" pitchFamily="18" charset="0"/>
              </a:rPr>
              <a:t> Operating system performs basic tasks such as,</a:t>
            </a:r>
          </a:p>
          <a:p>
            <a:pPr marL="914400" marR="0" lvl="0" indent="-914400" algn="just" defTabSz="914400" rtl="0" eaLnBrk="1" fontAlgn="auto" latinLnBrk="0" hangingPunct="1">
              <a:lnSpc>
                <a:spcPct val="100000"/>
              </a:lnSpc>
              <a:spcBef>
                <a:spcPct val="0"/>
              </a:spcBef>
              <a:spcAft>
                <a:spcPts val="0"/>
              </a:spcAft>
              <a:buClrTx/>
              <a:buSzTx/>
              <a:buAutoNum type="arabicPeriod"/>
              <a:tabLst/>
              <a:defRPr/>
            </a:pPr>
            <a:r>
              <a:rPr lang="en-US" sz="4100" dirty="0" smtClean="0">
                <a:latin typeface="Times New Roman" pitchFamily="18" charset="0"/>
                <a:ea typeface="+mj-ea"/>
                <a:cs typeface="Times New Roman" pitchFamily="18" charset="0"/>
              </a:rPr>
              <a:t>Controlling and allocating memory</a:t>
            </a:r>
          </a:p>
          <a:p>
            <a:pPr marL="914400" marR="0" lvl="0" indent="-914400" algn="just" defTabSz="914400" rtl="0" eaLnBrk="1" fontAlgn="auto" latinLnBrk="0" hangingPunct="1">
              <a:lnSpc>
                <a:spcPct val="100000"/>
              </a:lnSpc>
              <a:spcBef>
                <a:spcPct val="0"/>
              </a:spcBef>
              <a:spcAft>
                <a:spcPts val="0"/>
              </a:spcAft>
              <a:buClrTx/>
              <a:buSzTx/>
              <a:buAutoNum type="arabicPeriod"/>
              <a:tabLst/>
              <a:defRPr/>
            </a:pPr>
            <a:r>
              <a:rPr lang="en-US" sz="4100" dirty="0" smtClean="0">
                <a:latin typeface="Times New Roman" pitchFamily="18" charset="0"/>
                <a:ea typeface="+mj-ea"/>
                <a:cs typeface="Times New Roman" pitchFamily="18" charset="0"/>
              </a:rPr>
              <a:t>Execute system requests as per their priority.</a:t>
            </a:r>
          </a:p>
          <a:p>
            <a:pPr marL="914400" marR="0" lvl="0" indent="-914400" algn="just" defTabSz="914400" rtl="0" eaLnBrk="1" fontAlgn="auto" latinLnBrk="0" hangingPunct="1">
              <a:lnSpc>
                <a:spcPct val="100000"/>
              </a:lnSpc>
              <a:spcBef>
                <a:spcPct val="0"/>
              </a:spcBef>
              <a:spcAft>
                <a:spcPts val="0"/>
              </a:spcAft>
              <a:buClrTx/>
              <a:buSzTx/>
              <a:buAutoNum type="arabicPeriod"/>
              <a:tabLst/>
              <a:defRPr/>
            </a:pPr>
            <a:r>
              <a:rPr lang="en-US" sz="4100" dirty="0" smtClean="0">
                <a:latin typeface="Times New Roman" pitchFamily="18" charset="0"/>
                <a:ea typeface="+mj-ea"/>
                <a:cs typeface="Times New Roman" pitchFamily="18" charset="0"/>
              </a:rPr>
              <a:t>Controlling </a:t>
            </a:r>
            <a:r>
              <a:rPr lang="en-US" sz="4100" dirty="0" err="1" smtClean="0">
                <a:latin typeface="Times New Roman" pitchFamily="18" charset="0"/>
                <a:ea typeface="+mj-ea"/>
                <a:cs typeface="Times New Roman" pitchFamily="18" charset="0"/>
              </a:rPr>
              <a:t>i</a:t>
            </a:r>
            <a:r>
              <a:rPr lang="en-US" sz="4100" dirty="0" smtClean="0">
                <a:latin typeface="Times New Roman" pitchFamily="18" charset="0"/>
                <a:ea typeface="+mj-ea"/>
                <a:cs typeface="Times New Roman" pitchFamily="18" charset="0"/>
              </a:rPr>
              <a:t>/p and o/p devices.</a:t>
            </a:r>
          </a:p>
          <a:p>
            <a:pPr marL="914400" marR="0" lvl="0" indent="-914400" algn="just" defTabSz="914400" rtl="0" eaLnBrk="1" fontAlgn="auto" latinLnBrk="0" hangingPunct="1">
              <a:lnSpc>
                <a:spcPct val="100000"/>
              </a:lnSpc>
              <a:spcBef>
                <a:spcPct val="0"/>
              </a:spcBef>
              <a:spcAft>
                <a:spcPts val="0"/>
              </a:spcAft>
              <a:buClrTx/>
              <a:buSzTx/>
              <a:buAutoNum type="arabicPeriod"/>
              <a:tabLst/>
              <a:defRPr/>
            </a:pPr>
            <a:r>
              <a:rPr lang="en-US" sz="4100" dirty="0" smtClean="0">
                <a:latin typeface="Times New Roman" pitchFamily="18" charset="0"/>
                <a:ea typeface="+mj-ea"/>
                <a:cs typeface="Times New Roman" pitchFamily="18" charset="0"/>
              </a:rPr>
              <a:t>Managing file systems.</a:t>
            </a:r>
          </a:p>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n-US" sz="3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u="sng" dirty="0" smtClean="0"/>
              <a:t>3. Building Block Primitives </a:t>
            </a:r>
            <a:endParaRPr lang="en-US" sz="4000" u="sng" dirty="0"/>
          </a:p>
        </p:txBody>
      </p:sp>
      <p:sp>
        <p:nvSpPr>
          <p:cNvPr id="5" name="Rectangle 4"/>
          <p:cNvSpPr/>
          <p:nvPr/>
        </p:nvSpPr>
        <p:spPr>
          <a:xfrm>
            <a:off x="228600" y="1143000"/>
            <a:ext cx="8610600" cy="5447645"/>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The Unix system to provide operating system primitives that enable users to write </a:t>
            </a:r>
            <a:r>
              <a:rPr lang="en-US" sz="2900" b="1" dirty="0" smtClean="0">
                <a:latin typeface="Times New Roman" pitchFamily="18" charset="0"/>
                <a:cs typeface="Times New Roman" pitchFamily="18" charset="0"/>
              </a:rPr>
              <a:t>small, modular programs</a:t>
            </a:r>
            <a:r>
              <a:rPr lang="en-US" sz="2900" dirty="0" smtClean="0">
                <a:latin typeface="Times New Roman" pitchFamily="18" charset="0"/>
                <a:cs typeface="Times New Roman" pitchFamily="18" charset="0"/>
              </a:rPr>
              <a:t> that can used as building blocks to build more complex programs.</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The second building block primitive is the </a:t>
            </a:r>
            <a:r>
              <a:rPr lang="en-US" sz="2900" b="1" dirty="0" smtClean="0">
                <a:latin typeface="Times New Roman" pitchFamily="18" charset="0"/>
                <a:cs typeface="Times New Roman" pitchFamily="18" charset="0"/>
              </a:rPr>
              <a:t>pipe</a:t>
            </a:r>
            <a:r>
              <a:rPr lang="en-US" sz="2900" dirty="0" smtClean="0">
                <a:latin typeface="Times New Roman" pitchFamily="18" charset="0"/>
                <a:cs typeface="Times New Roman" pitchFamily="18" charset="0"/>
              </a:rPr>
              <a:t> - a mechanism that allows a stream of data to be passed between reader and writer processes.</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Processes can redirect their standard output to a pipe to be read by other processes that have redirected their standard input to come from the pipe. </a:t>
            </a: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u="sng" dirty="0" smtClean="0"/>
              <a:t>Operating System Services</a:t>
            </a:r>
            <a:endParaRPr lang="en-US" sz="4000" u="sng" dirty="0"/>
          </a:p>
        </p:txBody>
      </p:sp>
      <p:sp>
        <p:nvSpPr>
          <p:cNvPr id="5" name="Rectangle 4"/>
          <p:cNvSpPr/>
          <p:nvPr/>
        </p:nvSpPr>
        <p:spPr>
          <a:xfrm>
            <a:off x="228600" y="1143000"/>
            <a:ext cx="8610600" cy="5447645"/>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a:t>
            </a:r>
            <a:r>
              <a:rPr lang="en-US" sz="2900" u="sng" dirty="0" smtClean="0">
                <a:latin typeface="Times New Roman" pitchFamily="18" charset="0"/>
                <a:cs typeface="Times New Roman" pitchFamily="18" charset="0"/>
              </a:rPr>
              <a:t>Controlling the execution of processes</a:t>
            </a:r>
            <a:r>
              <a:rPr lang="en-US" sz="2900" dirty="0" smtClean="0">
                <a:latin typeface="Times New Roman" pitchFamily="18" charset="0"/>
                <a:cs typeface="Times New Roman" pitchFamily="18" charset="0"/>
              </a:rPr>
              <a:t> : creation, termination, suspension, communication.</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a:t>
            </a:r>
            <a:r>
              <a:rPr lang="en-US" sz="2900" u="sng" dirty="0" smtClean="0">
                <a:latin typeface="Times New Roman" pitchFamily="18" charset="0"/>
                <a:cs typeface="Times New Roman" pitchFamily="18" charset="0"/>
              </a:rPr>
              <a:t>Scheduling of processes</a:t>
            </a:r>
            <a:r>
              <a:rPr lang="en-US" sz="2900" dirty="0" smtClean="0">
                <a:latin typeface="Times New Roman" pitchFamily="18" charset="0"/>
                <a:cs typeface="Times New Roman" pitchFamily="18" charset="0"/>
              </a:rPr>
              <a:t> : processes share the CPU in a </a:t>
            </a:r>
            <a:r>
              <a:rPr lang="en-US" sz="2900" dirty="0" err="1" smtClean="0">
                <a:latin typeface="Times New Roman" pitchFamily="18" charset="0"/>
                <a:cs typeface="Times New Roman" pitchFamily="18" charset="0"/>
              </a:rPr>
              <a:t>a</a:t>
            </a:r>
            <a:r>
              <a:rPr lang="en-US" sz="2900" dirty="0" smtClean="0">
                <a:latin typeface="Times New Roman" pitchFamily="18" charset="0"/>
                <a:cs typeface="Times New Roman" pitchFamily="18" charset="0"/>
              </a:rPr>
              <a:t> time-shared manner, the CPU executes a process, the kernel suspends it when its time quantum elapses, and the kernel schedules another process to execute. The kernel later reschedules the suspended process.</a:t>
            </a:r>
          </a:p>
          <a:p>
            <a:pPr algn="just">
              <a:buFont typeface="Arial" pitchFamily="34" charset="0"/>
              <a:buChar char="•"/>
            </a:pPr>
            <a:r>
              <a:rPr lang="en-US" sz="2900" dirty="0" smtClean="0">
                <a:latin typeface="Times New Roman" pitchFamily="18" charset="0"/>
                <a:cs typeface="Times New Roman" pitchFamily="18" charset="0"/>
              </a:rPr>
              <a:t> </a:t>
            </a:r>
            <a:r>
              <a:rPr lang="en-US" sz="2900" u="sng" dirty="0" smtClean="0">
                <a:latin typeface="Times New Roman" pitchFamily="18" charset="0"/>
                <a:cs typeface="Times New Roman" pitchFamily="18" charset="0"/>
              </a:rPr>
              <a:t>Allocating main memory</a:t>
            </a:r>
            <a:r>
              <a:rPr lang="en-US" sz="2900" dirty="0" smtClean="0">
                <a:latin typeface="Times New Roman" pitchFamily="18" charset="0"/>
                <a:cs typeface="Times New Roman" pitchFamily="18" charset="0"/>
              </a:rPr>
              <a:t> for an executing process. If the system runs low on free memory, the kernel frees memory by writing a process temporarily to secondary memory, called a swap device.  </a:t>
            </a: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143000"/>
            <a:ext cx="8610600" cy="2323713"/>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a:t>
            </a:r>
            <a:r>
              <a:rPr lang="en-US" sz="2900" u="sng" dirty="0" smtClean="0">
                <a:latin typeface="Times New Roman" pitchFamily="18" charset="0"/>
                <a:cs typeface="Times New Roman" pitchFamily="18" charset="0"/>
              </a:rPr>
              <a:t>Allocating secondary memory</a:t>
            </a:r>
            <a:r>
              <a:rPr lang="en-US" sz="2900" dirty="0" smtClean="0">
                <a:latin typeface="Times New Roman" pitchFamily="18" charset="0"/>
                <a:cs typeface="Times New Roman" pitchFamily="18" charset="0"/>
              </a:rPr>
              <a:t> for efficient storage and retrieval of user data.</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a:t>
            </a:r>
            <a:r>
              <a:rPr lang="en-US" sz="2900" u="sng" dirty="0" smtClean="0">
                <a:latin typeface="Times New Roman" pitchFamily="18" charset="0"/>
                <a:cs typeface="Times New Roman" pitchFamily="18" charset="0"/>
              </a:rPr>
              <a:t>Device management:</a:t>
            </a:r>
            <a:r>
              <a:rPr lang="en-US" sz="2900" dirty="0" smtClean="0">
                <a:latin typeface="Times New Roman" pitchFamily="18" charset="0"/>
                <a:cs typeface="Times New Roman" pitchFamily="18" charset="0"/>
              </a:rPr>
              <a:t> hides device/regular file differences.</a:t>
            </a:r>
            <a:endParaRPr lang="en-US" sz="29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u="sng" dirty="0" smtClean="0"/>
              <a:t>Assumptions About Hardware</a:t>
            </a:r>
            <a:endParaRPr lang="en-US" sz="4000" u="sng" dirty="0"/>
          </a:p>
        </p:txBody>
      </p:sp>
      <p:sp>
        <p:nvSpPr>
          <p:cNvPr id="5" name="Rectangle 4"/>
          <p:cNvSpPr/>
          <p:nvPr/>
        </p:nvSpPr>
        <p:spPr>
          <a:xfrm>
            <a:off x="228600" y="1143000"/>
            <a:ext cx="8610600" cy="4555093"/>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The execution of user processes on Unix systems is divided into two levels: </a:t>
            </a:r>
          </a:p>
          <a:p>
            <a:pPr marL="514350" indent="-514350" algn="just">
              <a:buAutoNum type="arabicPeriod"/>
            </a:pPr>
            <a:r>
              <a:rPr lang="en-US" sz="2900" dirty="0" smtClean="0">
                <a:latin typeface="Times New Roman" pitchFamily="18" charset="0"/>
                <a:cs typeface="Times New Roman" pitchFamily="18" charset="0"/>
              </a:rPr>
              <a:t>User mode </a:t>
            </a:r>
          </a:p>
          <a:p>
            <a:pPr marL="514350" indent="-514350" algn="just">
              <a:buAutoNum type="arabicPeriod"/>
            </a:pPr>
            <a:r>
              <a:rPr lang="en-US" sz="2900" dirty="0" smtClean="0">
                <a:latin typeface="Times New Roman" pitchFamily="18" charset="0"/>
                <a:cs typeface="Times New Roman" pitchFamily="18" charset="0"/>
              </a:rPr>
              <a:t>Kernel mode </a:t>
            </a:r>
          </a:p>
          <a:p>
            <a:pPr marL="514350" indent="-514350" algn="just">
              <a:buAutoNum type="arabicPeriod"/>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When a process executes a system call, the execution mode of the process changes from user mode to kernel mode.</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Hardware supports mode switching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81000"/>
            <a:ext cx="8610600" cy="5893921"/>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Operating system tracks processes and switches between them</a:t>
            </a:r>
          </a:p>
          <a:p>
            <a:pPr algn="just"/>
            <a:r>
              <a:rPr lang="en-US" sz="2900" dirty="0" smtClean="0">
                <a:latin typeface="Times New Roman" pitchFamily="18" charset="0"/>
                <a:cs typeface="Times New Roman" pitchFamily="18" charset="0"/>
              </a:rPr>
              <a:t>                     </a:t>
            </a:r>
          </a:p>
          <a:p>
            <a:pPr algn="just"/>
            <a:endParaRPr lang="en-US" sz="2900" dirty="0" smtClean="0">
              <a:latin typeface="Times New Roman" pitchFamily="18" charset="0"/>
              <a:cs typeface="Times New Roman" pitchFamily="18" charset="0"/>
            </a:endParaRPr>
          </a:p>
          <a:p>
            <a:pPr algn="just"/>
            <a:endParaRPr lang="en-US" sz="2900" dirty="0" smtClean="0">
              <a:latin typeface="Times New Roman" pitchFamily="18" charset="0"/>
              <a:cs typeface="Times New Roman" pitchFamily="18" charset="0"/>
            </a:endParaRPr>
          </a:p>
          <a:p>
            <a:pPr algn="just"/>
            <a:endParaRPr lang="en-US" sz="2900" dirty="0" smtClean="0">
              <a:latin typeface="Times New Roman" pitchFamily="18" charset="0"/>
              <a:cs typeface="Times New Roman" pitchFamily="18" charset="0"/>
            </a:endParaRP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The kernel  distinguishes between processes and hardware distinguishes the mode of execution.</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Process executing in kernel mode allocates the resources or does the various operation. </a:t>
            </a:r>
          </a:p>
          <a:p>
            <a:pPr algn="just"/>
            <a:r>
              <a:rPr lang="en-US" sz="2900" dirty="0" smtClean="0">
                <a:latin typeface="Times New Roman" pitchFamily="18" charset="0"/>
                <a:cs typeface="Times New Roman" pitchFamily="18" charset="0"/>
              </a:rPr>
              <a:t>  </a:t>
            </a:r>
            <a:endParaRPr lang="en-US" sz="29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762000" y="1295400"/>
            <a:ext cx="6705600"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81000"/>
            <a:ext cx="8610600" cy="3216265"/>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Processes in user mode, can access their own instructions and data but not kernel instructions and data.</a:t>
            </a:r>
          </a:p>
          <a:p>
            <a:pPr algn="just"/>
            <a:r>
              <a:rPr lang="en-US" sz="2900" dirty="0" smtClean="0">
                <a:latin typeface="Times New Roman" pitchFamily="18" charset="0"/>
                <a:cs typeface="Times New Roman" pitchFamily="18" charset="0"/>
              </a:rPr>
              <a:t> </a:t>
            </a:r>
          </a:p>
          <a:p>
            <a:pPr algn="just">
              <a:buFont typeface="Arial" pitchFamily="34" charset="0"/>
              <a:buChar char="•"/>
            </a:pPr>
            <a:r>
              <a:rPr lang="en-US" sz="2900" dirty="0" smtClean="0">
                <a:latin typeface="Times New Roman" pitchFamily="18" charset="0"/>
                <a:cs typeface="Times New Roman" pitchFamily="18" charset="0"/>
              </a:rPr>
              <a:t> Processes in kernel mode, can access kernel and user instructions and data.</a:t>
            </a:r>
          </a:p>
          <a:p>
            <a:pPr algn="just"/>
            <a:r>
              <a:rPr lang="en-US" sz="2900" dirty="0" smtClean="0">
                <a:latin typeface="Times New Roman" pitchFamily="18" charset="0"/>
                <a:cs typeface="Times New Roman" pitchFamily="18" charset="0"/>
              </a:rPr>
              <a:t>                     </a:t>
            </a:r>
          </a:p>
          <a:p>
            <a:pPr algn="just"/>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u="sng" dirty="0" smtClean="0"/>
              <a:t>Interrupts and Exceptions</a:t>
            </a:r>
            <a:endParaRPr lang="en-US" sz="4000" u="sng" dirty="0"/>
          </a:p>
        </p:txBody>
      </p:sp>
      <p:sp>
        <p:nvSpPr>
          <p:cNvPr id="5" name="Rectangle 4"/>
          <p:cNvSpPr/>
          <p:nvPr/>
        </p:nvSpPr>
        <p:spPr>
          <a:xfrm>
            <a:off x="228600" y="1143000"/>
            <a:ext cx="8610600" cy="6001643"/>
          </a:xfrm>
          <a:prstGeom prst="rect">
            <a:avLst/>
          </a:prstGeom>
        </p:spPr>
        <p:txBody>
          <a:bodyPr wrap="square">
            <a:spAutoFit/>
          </a:bodyPr>
          <a:lstStyle/>
          <a:p>
            <a:pPr marL="742950" indent="-742950" algn="just">
              <a:buAutoNum type="arabicPeriod"/>
            </a:pPr>
            <a:r>
              <a:rPr lang="en-US" sz="3600" u="sng" dirty="0" smtClean="0">
                <a:latin typeface="Times New Roman" pitchFamily="18" charset="0"/>
                <a:cs typeface="Times New Roman" pitchFamily="18" charset="0"/>
              </a:rPr>
              <a:t>Interrupts</a:t>
            </a:r>
            <a:r>
              <a:rPr lang="en-US" sz="2900" dirty="0" smtClean="0">
                <a:latin typeface="Times New Roman" pitchFamily="18" charset="0"/>
                <a:cs typeface="Times New Roman" pitchFamily="18" charset="0"/>
              </a:rPr>
              <a:t>  :</a:t>
            </a:r>
          </a:p>
          <a:p>
            <a:pPr marL="514350" indent="-514350" algn="just"/>
            <a:r>
              <a:rPr lang="en-US" sz="2900" dirty="0" smtClean="0">
                <a:latin typeface="Times New Roman" pitchFamily="18" charset="0"/>
                <a:cs typeface="Times New Roman" pitchFamily="18" charset="0"/>
              </a:rPr>
              <a:t> </a:t>
            </a:r>
          </a:p>
          <a:p>
            <a:pPr algn="just">
              <a:buFont typeface="Arial" pitchFamily="34" charset="0"/>
              <a:buChar char="•"/>
            </a:pPr>
            <a:r>
              <a:rPr lang="en-US" sz="2900" dirty="0" smtClean="0">
                <a:latin typeface="Times New Roman" pitchFamily="18" charset="0"/>
                <a:cs typeface="Times New Roman" pitchFamily="18" charset="0"/>
              </a:rPr>
              <a:t> Devices (I/O peripherals) interrupt the system asynchronously.</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On receipt of the interrupt, Kernel saves process current context ( a frozen image of what the process was doing), determines which interrupt occurred and "services" it. After interrupt servicing, kernel restores its interrupted context and proceeds process execution.</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Traps - program initiated interrupts</a:t>
            </a:r>
          </a:p>
          <a:p>
            <a:pPr algn="just">
              <a:buFont typeface="Arial" pitchFamily="34" charset="0"/>
              <a:buChar char="•"/>
            </a:pPr>
            <a:endParaRPr lang="en-US" sz="2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81000"/>
            <a:ext cx="8610600" cy="5893921"/>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Device priorities are set in hardware design/</a:t>
            </a:r>
            <a:r>
              <a:rPr lang="en-US" sz="2900" dirty="0" err="1" smtClean="0">
                <a:latin typeface="Times New Roman" pitchFamily="18" charset="0"/>
                <a:cs typeface="Times New Roman" pitchFamily="18" charset="0"/>
              </a:rPr>
              <a:t>cpu</a:t>
            </a:r>
            <a:r>
              <a:rPr lang="en-US" sz="2900" dirty="0" smtClean="0">
                <a:latin typeface="Times New Roman" pitchFamily="18" charset="0"/>
                <a:cs typeface="Times New Roman" pitchFamily="18" charset="0"/>
              </a:rPr>
              <a:t>/interrupt handling circuitry.</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When the kernel services an interrupt, it blocks out lower priority interrupts but services higher priority interrupts.</a:t>
            </a:r>
          </a:p>
          <a:p>
            <a:pPr algn="just"/>
            <a:endParaRPr lang="en-US" sz="2900" dirty="0" smtClean="0">
              <a:latin typeface="Times New Roman" pitchFamily="18" charset="0"/>
              <a:cs typeface="Times New Roman" pitchFamily="18" charset="0"/>
            </a:endParaRPr>
          </a:p>
          <a:p>
            <a:pPr algn="just"/>
            <a:r>
              <a:rPr lang="en-US" sz="2900" dirty="0" smtClean="0">
                <a:latin typeface="Times New Roman" pitchFamily="18" charset="0"/>
                <a:cs typeface="Times New Roman" pitchFamily="18" charset="0"/>
              </a:rPr>
              <a:t>           higher Priority                    </a:t>
            </a:r>
          </a:p>
          <a:p>
            <a:pPr algn="just"/>
            <a:r>
              <a:rPr lang="en-US" sz="2900" dirty="0" smtClean="0">
                <a:latin typeface="Times New Roman" pitchFamily="18" charset="0"/>
                <a:cs typeface="Times New Roman" pitchFamily="18" charset="0"/>
              </a:rPr>
              <a:t>                                             |</a:t>
            </a:r>
          </a:p>
          <a:p>
            <a:pPr algn="just"/>
            <a:r>
              <a:rPr lang="en-US" sz="2900" dirty="0" smtClean="0">
                <a:latin typeface="Times New Roman" pitchFamily="18" charset="0"/>
                <a:cs typeface="Times New Roman" pitchFamily="18" charset="0"/>
              </a:rPr>
              <a:t>                      </a:t>
            </a:r>
          </a:p>
          <a:p>
            <a:pPr algn="just"/>
            <a:r>
              <a:rPr lang="en-US" sz="2900" dirty="0" smtClean="0">
                <a:latin typeface="Times New Roman" pitchFamily="18" charset="0"/>
                <a:cs typeface="Times New Roman" pitchFamily="18" charset="0"/>
              </a:rPr>
              <a:t>                 </a:t>
            </a:r>
          </a:p>
          <a:p>
            <a:pPr algn="just"/>
            <a:r>
              <a:rPr lang="en-US" sz="2900" dirty="0" smtClean="0">
                <a:latin typeface="Times New Roman" pitchFamily="18" charset="0"/>
                <a:cs typeface="Times New Roman" pitchFamily="18" charset="0"/>
              </a:rPr>
              <a:t>            lower Priority                    </a:t>
            </a:r>
          </a:p>
          <a:p>
            <a:pPr algn="just"/>
            <a:r>
              <a:rPr lang="en-US" sz="2900" dirty="0" smtClean="0">
                <a:latin typeface="Times New Roman" pitchFamily="18" charset="0"/>
                <a:cs typeface="Times New Roman" pitchFamily="18" charset="0"/>
              </a:rPr>
              <a:t>     </a:t>
            </a:r>
            <a:endParaRPr lang="en-US" sz="29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3505200" y="2743200"/>
            <a:ext cx="2743200" cy="3733800"/>
          </a:xfrm>
          <a:prstGeom prst="rect">
            <a:avLst/>
          </a:prstGeom>
          <a:noFill/>
          <a:ln w="9525">
            <a:noFill/>
            <a:miter lim="800000"/>
            <a:headEnd/>
            <a:tailEnd/>
          </a:ln>
          <a:effectLst/>
        </p:spPr>
      </p:pic>
      <p:cxnSp>
        <p:nvCxnSpPr>
          <p:cNvPr id="6" name="Straight Arrow Connector 5"/>
          <p:cNvCxnSpPr/>
          <p:nvPr/>
        </p:nvCxnSpPr>
        <p:spPr>
          <a:xfrm rot="5400000">
            <a:off x="1828800" y="4724400"/>
            <a:ext cx="1371600" cy="1588"/>
          </a:xfrm>
          <a:prstGeom prst="straightConnector1">
            <a:avLst/>
          </a:prstGeom>
          <a:ln w="15875">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172200" y="5715000"/>
            <a:ext cx="2854051" cy="615553"/>
          </a:xfrm>
          <a:prstGeom prst="rect">
            <a:avLst/>
          </a:prstGeom>
          <a:noFill/>
        </p:spPr>
        <p:txBody>
          <a:bodyPr wrap="none" rtlCol="0">
            <a:spAutoFit/>
          </a:bodyPr>
          <a:lstStyle/>
          <a:p>
            <a:r>
              <a:rPr lang="en-US" sz="3400" b="1" dirty="0" smtClean="0"/>
              <a:t>Interrupt Level</a:t>
            </a:r>
            <a:endParaRPr lang="en-US" sz="3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8610600" cy="6447919"/>
          </a:xfrm>
          <a:prstGeom prst="rect">
            <a:avLst/>
          </a:prstGeom>
        </p:spPr>
        <p:txBody>
          <a:bodyPr wrap="square">
            <a:spAutoFit/>
          </a:bodyPr>
          <a:lstStyle/>
          <a:p>
            <a:pPr marL="742950" indent="-742950" algn="just"/>
            <a:r>
              <a:rPr lang="en-US" sz="3600" u="sng" dirty="0" smtClean="0">
                <a:latin typeface="Times New Roman" pitchFamily="18" charset="0"/>
                <a:cs typeface="Times New Roman" pitchFamily="18" charset="0"/>
              </a:rPr>
              <a:t>2. Exceptions</a:t>
            </a:r>
            <a:r>
              <a:rPr lang="en-US" sz="2900" dirty="0" smtClean="0">
                <a:latin typeface="Times New Roman" pitchFamily="18" charset="0"/>
                <a:cs typeface="Times New Roman" pitchFamily="18" charset="0"/>
              </a:rPr>
              <a:t>  :</a:t>
            </a:r>
          </a:p>
          <a:p>
            <a:pPr marL="514350" indent="-514350" algn="just"/>
            <a:r>
              <a:rPr lang="en-US" sz="2900" dirty="0" smtClean="0">
                <a:latin typeface="Times New Roman" pitchFamily="18" charset="0"/>
                <a:cs typeface="Times New Roman" pitchFamily="18" charset="0"/>
              </a:rPr>
              <a:t> </a:t>
            </a:r>
          </a:p>
          <a:p>
            <a:pPr algn="just">
              <a:buFont typeface="Arial" pitchFamily="34" charset="0"/>
              <a:buChar char="•"/>
            </a:pPr>
            <a:r>
              <a:rPr lang="en-US" sz="2900" dirty="0" smtClean="0">
                <a:latin typeface="Times New Roman" pitchFamily="18" charset="0"/>
                <a:cs typeface="Times New Roman" pitchFamily="18" charset="0"/>
              </a:rPr>
              <a:t> Exceptions : refers to unexpected events caused by a process.</a:t>
            </a:r>
          </a:p>
          <a:p>
            <a:pPr algn="just"/>
            <a:r>
              <a:rPr lang="en-US" sz="2900" dirty="0" smtClean="0">
                <a:latin typeface="Times New Roman" pitchFamily="18" charset="0"/>
                <a:cs typeface="Times New Roman" pitchFamily="18" charset="0"/>
              </a:rPr>
              <a:t>e.g., divide by zero, executing privileged instructions, </a:t>
            </a:r>
          </a:p>
          <a:p>
            <a:pPr algn="just"/>
            <a:r>
              <a:rPr lang="en-US" sz="2900" dirty="0" smtClean="0">
                <a:latin typeface="Times New Roman" pitchFamily="18" charset="0"/>
                <a:cs typeface="Times New Roman" pitchFamily="18" charset="0"/>
              </a:rPr>
              <a:t>addressing illegal memory.</a:t>
            </a:r>
          </a:p>
          <a:p>
            <a:pPr algn="just"/>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Exceptions happen “ in the middle “ of the execution of an instruction, and the system attempts to restart the instruction after handling the exception.</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Interrupts are happen “between” the execution of two instructions, and the system continues with the next instruction after servicing the interrupt.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u="sng" dirty="0" smtClean="0"/>
              <a:t>Memory Management</a:t>
            </a:r>
            <a:endParaRPr lang="en-US" sz="4000" u="sng" dirty="0"/>
          </a:p>
        </p:txBody>
      </p:sp>
      <p:sp>
        <p:nvSpPr>
          <p:cNvPr id="5" name="Rectangle 4"/>
          <p:cNvSpPr/>
          <p:nvPr/>
        </p:nvSpPr>
        <p:spPr>
          <a:xfrm>
            <a:off x="228600" y="1371600"/>
            <a:ext cx="8610600" cy="5001369"/>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Kernel permanently resides in main memory.</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When compiling a program, the compiler generates a set of addresses in the program that represent addresses of variables, and functions.</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Compiler generates the </a:t>
            </a:r>
            <a:r>
              <a:rPr lang="en-US" sz="2900" smtClean="0">
                <a:latin typeface="Times New Roman" pitchFamily="18" charset="0"/>
                <a:cs typeface="Times New Roman" pitchFamily="18" charset="0"/>
              </a:rPr>
              <a:t>addresses as </a:t>
            </a:r>
            <a:r>
              <a:rPr lang="en-US" sz="2900" dirty="0" smtClean="0">
                <a:latin typeface="Times New Roman" pitchFamily="18" charset="0"/>
                <a:cs typeface="Times New Roman" pitchFamily="18" charset="0"/>
              </a:rPr>
              <a:t>if the only process in the system.</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endParaRPr lang="en-US" sz="2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u="sng" smtClean="0">
                <a:latin typeface="Times New Roman" pitchFamily="18" charset="0"/>
                <a:cs typeface="Times New Roman" pitchFamily="18" charset="0"/>
              </a:rPr>
              <a:t>Features </a:t>
            </a:r>
            <a:r>
              <a:rPr lang="en-US" sz="4000" u="sng" dirty="0" smtClean="0">
                <a:latin typeface="Times New Roman" pitchFamily="18" charset="0"/>
                <a:cs typeface="Times New Roman" pitchFamily="18" charset="0"/>
              </a:rPr>
              <a:t>of Operating System </a:t>
            </a:r>
            <a:endParaRPr lang="en-US" sz="4000" u="sng" dirty="0">
              <a:latin typeface="Times New Roman" pitchFamily="18" charset="0"/>
              <a:cs typeface="Times New Roman" pitchFamily="18" charset="0"/>
            </a:endParaRPr>
          </a:p>
        </p:txBody>
      </p:sp>
      <p:sp>
        <p:nvSpPr>
          <p:cNvPr id="4" name="Title 1"/>
          <p:cNvSpPr txBox="1">
            <a:spLocks/>
          </p:cNvSpPr>
          <p:nvPr/>
        </p:nvSpPr>
        <p:spPr>
          <a:xfrm>
            <a:off x="381000" y="1524000"/>
            <a:ext cx="8382000" cy="426720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lang="en-US" sz="2900" dirty="0" smtClean="0">
                <a:latin typeface="Times New Roman" pitchFamily="18" charset="0"/>
                <a:ea typeface="+mj-ea"/>
                <a:cs typeface="Times New Roman" pitchFamily="18" charset="0"/>
              </a:rPr>
              <a:t> </a:t>
            </a:r>
            <a:r>
              <a:rPr lang="en-US" sz="2900" u="sng" dirty="0" smtClean="0">
                <a:latin typeface="Times New Roman" pitchFamily="18" charset="0"/>
                <a:ea typeface="+mj-ea"/>
                <a:cs typeface="Times New Roman" pitchFamily="18" charset="0"/>
              </a:rPr>
              <a:t>Multiprogramming</a:t>
            </a:r>
            <a:r>
              <a:rPr lang="en-US" sz="2900" dirty="0" smtClean="0">
                <a:latin typeface="Times New Roman" pitchFamily="18" charset="0"/>
                <a:ea typeface="+mj-ea"/>
                <a:cs typeface="Times New Roman" pitchFamily="18" charset="0"/>
              </a:rPr>
              <a:t> : it is a technique to execute number of programs simultaneously by a single processor.</a:t>
            </a:r>
          </a:p>
          <a:p>
            <a:pPr marL="0" marR="0" lvl="0" indent="0" algn="just" defTabSz="914400" rtl="0" eaLnBrk="1" fontAlgn="auto" latinLnBrk="0" hangingPunct="1">
              <a:lnSpc>
                <a:spcPct val="100000"/>
              </a:lnSpc>
              <a:spcBef>
                <a:spcPct val="0"/>
              </a:spcBef>
              <a:spcAft>
                <a:spcPts val="0"/>
              </a:spcAft>
              <a:buClrTx/>
              <a:buSzTx/>
              <a:tabLst/>
              <a:defRPr/>
            </a:pPr>
            <a:endParaRPr lang="en-US" sz="2900" dirty="0" smtClean="0">
              <a:latin typeface="Times New Roman" pitchFamily="18" charset="0"/>
              <a:ea typeface="+mj-ea"/>
              <a:cs typeface="Times New Roman" pitchFamily="18" charset="0"/>
            </a:endParaRPr>
          </a:p>
          <a:p>
            <a:pPr lvl="0" algn="just">
              <a:spcBef>
                <a:spcPct val="0"/>
              </a:spcBef>
              <a:buFont typeface="Arial" pitchFamily="34" charset="0"/>
              <a:buChar char="•"/>
            </a:pPr>
            <a:r>
              <a:rPr lang="en-US" sz="2900" dirty="0" smtClean="0">
                <a:latin typeface="Times New Roman" pitchFamily="18" charset="0"/>
                <a:ea typeface="+mj-ea"/>
                <a:cs typeface="Times New Roman" pitchFamily="18" charset="0"/>
              </a:rPr>
              <a:t> </a:t>
            </a:r>
            <a:r>
              <a:rPr lang="en-US" sz="2900" u="sng" dirty="0" smtClean="0">
                <a:latin typeface="Times New Roman" pitchFamily="18" charset="0"/>
                <a:ea typeface="+mj-ea"/>
                <a:cs typeface="Times New Roman" pitchFamily="18" charset="0"/>
              </a:rPr>
              <a:t>Multitasking</a:t>
            </a:r>
            <a:r>
              <a:rPr lang="en-US" sz="2900" dirty="0" smtClean="0">
                <a:latin typeface="Times New Roman" pitchFamily="18" charset="0"/>
                <a:ea typeface="+mj-ea"/>
                <a:cs typeface="Times New Roman" pitchFamily="18" charset="0"/>
              </a:rPr>
              <a:t> : Multiple jobs are executed by switching the CPU between them. In this, the CPU time is shared by different processes, so it is called as “Time sharing systems”. </a:t>
            </a:r>
            <a:r>
              <a:rPr lang="en-US" sz="2900" dirty="0" smtClean="0">
                <a:latin typeface="Times New Roman" pitchFamily="18" charset="0"/>
                <a:cs typeface="Times New Roman" pitchFamily="18" charset="0"/>
              </a:rPr>
              <a:t>Multitasking or Time sharing is a logical extension of Multiprogramming.</a:t>
            </a:r>
            <a:endParaRPr lang="en-US" sz="29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457200"/>
            <a:ext cx="8610600" cy="8125301"/>
          </a:xfrm>
          <a:prstGeom prst="rect">
            <a:avLst/>
          </a:prstGeom>
        </p:spPr>
        <p:txBody>
          <a:bodyPr wrap="square">
            <a:spAutoFit/>
          </a:bodyPr>
          <a:lstStyle/>
          <a:p>
            <a:pPr algn="just">
              <a:buFont typeface="Arial" pitchFamily="34" charset="0"/>
              <a:buChar char="•"/>
            </a:pPr>
            <a:r>
              <a:rPr lang="en-US" sz="2900" dirty="0" smtClean="0">
                <a:latin typeface="Times New Roman" pitchFamily="18" charset="0"/>
                <a:cs typeface="Times New Roman" pitchFamily="18" charset="0"/>
              </a:rPr>
              <a:t> When the program is to run on the machine, the kernel allocates space in main memory for it, but the virtual addresses generated by the compiler need not be identical to the physical addresses that they occupy in the machine.</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The kernel coordinates with the machine hardware to set up a virtual to physical address translation that maps the compiler-generated addresses to the physical machine addresses.</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r>
              <a:rPr lang="en-US" sz="2900" dirty="0" smtClean="0">
                <a:latin typeface="Times New Roman" pitchFamily="18" charset="0"/>
                <a:cs typeface="Times New Roman" pitchFamily="18" charset="0"/>
              </a:rPr>
              <a:t> The mapping depends on the capabilities of the machine hardware.</a:t>
            </a: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endParaRPr lang="en-US" sz="2900" dirty="0" smtClean="0">
              <a:latin typeface="Times New Roman" pitchFamily="18" charset="0"/>
              <a:cs typeface="Times New Roman" pitchFamily="18" charset="0"/>
            </a:endParaRPr>
          </a:p>
          <a:p>
            <a:pPr algn="just">
              <a:buFont typeface="Arial" pitchFamily="34" charset="0"/>
              <a:buChar char="•"/>
            </a:pPr>
            <a:endParaRPr lang="en-US" sz="2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0"/>
            <a:ext cx="8305800" cy="2743200"/>
          </a:xfrm>
        </p:spPr>
        <p:txBody>
          <a:bodyPr>
            <a:noAutofit/>
          </a:bodyPr>
          <a:lstStyle/>
          <a:p>
            <a:pPr algn="just">
              <a:buFont typeface="Arial" pitchFamily="34" charset="0"/>
              <a:buChar char="•"/>
            </a:pPr>
            <a:r>
              <a:rPr lang="en-US" sz="2900" dirty="0" smtClean="0">
                <a:latin typeface="Times New Roman" pitchFamily="18" charset="0"/>
                <a:cs typeface="Times New Roman" pitchFamily="18" charset="0"/>
              </a:rPr>
              <a:t> UNIX operating system is popular from its beginning (from 1969), running on machines of varying processing power from microprocessor to mainframes and providing a common execution environment across them.</a:t>
            </a:r>
            <a:endParaRPr lang="en-US" sz="2900" dirty="0">
              <a:latin typeface="Times New Roman" pitchFamily="18" charset="0"/>
              <a:cs typeface="Times New Roman" pitchFamily="18" charset="0"/>
            </a:endParaRPr>
          </a:p>
        </p:txBody>
      </p:sp>
      <p:sp>
        <p:nvSpPr>
          <p:cNvPr id="4" name="Title 1"/>
          <p:cNvSpPr txBox="1">
            <a:spLocks/>
          </p:cNvSpPr>
          <p:nvPr/>
        </p:nvSpPr>
        <p:spPr>
          <a:xfrm>
            <a:off x="609600" y="304800"/>
            <a:ext cx="7772400" cy="9175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UNIX OPERATING SYSTEM</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itle 1"/>
          <p:cNvSpPr txBox="1">
            <a:spLocks/>
          </p:cNvSpPr>
          <p:nvPr/>
        </p:nvSpPr>
        <p:spPr>
          <a:xfrm>
            <a:off x="381000" y="3733800"/>
            <a:ext cx="8305800" cy="2667000"/>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UNIX operating system is divided into two parts, first part consists of programs</a:t>
            </a:r>
            <a:r>
              <a:rPr kumimoji="0" lang="en-US" sz="29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and services and second part consists of the operating system that supports these programs and services</a:t>
            </a:r>
            <a:r>
              <a:rPr kumimoji="0" lang="en-US" sz="2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057400"/>
          </a:xfrm>
        </p:spPr>
        <p:txBody>
          <a:bodyPr>
            <a:noAutofit/>
          </a:bodyPr>
          <a:lstStyle/>
          <a:p>
            <a:pPr algn="just">
              <a:buFont typeface="Arial" pitchFamily="34" charset="0"/>
              <a:buChar char="•"/>
            </a:pPr>
            <a:r>
              <a:rPr lang="en-US" sz="32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UNICS ( </a:t>
            </a:r>
            <a:r>
              <a:rPr lang="en-US" sz="2900" dirty="0" err="1" smtClean="0">
                <a:latin typeface="Times New Roman" pitchFamily="18" charset="0"/>
                <a:cs typeface="Times New Roman" pitchFamily="18" charset="0"/>
              </a:rPr>
              <a:t>Uniplexed</a:t>
            </a:r>
            <a:r>
              <a:rPr lang="en-US" sz="2900" dirty="0" smtClean="0">
                <a:latin typeface="Times New Roman" pitchFamily="18" charset="0"/>
                <a:cs typeface="Times New Roman" pitchFamily="18" charset="0"/>
              </a:rPr>
              <a:t> Information Computing System) </a:t>
            </a:r>
            <a:r>
              <a:rPr lang="en-US" sz="2900" dirty="0" smtClean="0">
                <a:latin typeface="Times New Roman" pitchFamily="18" charset="0"/>
                <a:cs typeface="Times New Roman" pitchFamily="18" charset="0"/>
                <a:sym typeface="Wingdings" pitchFamily="2" charset="2"/>
              </a:rPr>
              <a:t> UNIX OS developed in 1969 by AT and T Bell lab in USA. UNIX OS is written in C language. It is designed by Ken Thompson. UNIX OS was first installed in PDP/7  machine. </a:t>
            </a:r>
            <a:endParaRPr lang="en-US" sz="2900" dirty="0">
              <a:latin typeface="Times New Roman" pitchFamily="18" charset="0"/>
              <a:cs typeface="Times New Roman" pitchFamily="18" charset="0"/>
            </a:endParaRPr>
          </a:p>
        </p:txBody>
      </p:sp>
      <p:sp>
        <p:nvSpPr>
          <p:cNvPr id="5" name="Title 1"/>
          <p:cNvSpPr txBox="1">
            <a:spLocks/>
          </p:cNvSpPr>
          <p:nvPr/>
        </p:nvSpPr>
        <p:spPr>
          <a:xfrm>
            <a:off x="381000" y="2819400"/>
            <a:ext cx="8305800" cy="1752600"/>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Unix system support other languages,</a:t>
            </a:r>
            <a:r>
              <a:rPr kumimoji="0" lang="en-US" sz="29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including Fortran, Basic, Pascal, </a:t>
            </a:r>
            <a:r>
              <a:rPr kumimoji="0" lang="en-US" sz="29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Ada</a:t>
            </a:r>
            <a:r>
              <a:rPr kumimoji="0" lang="en-US" sz="29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Cobol, Lisp, Prolog and also support any language that has a </a:t>
            </a:r>
            <a:r>
              <a:rPr kumimoji="0" lang="en-US" sz="29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comipler</a:t>
            </a:r>
            <a:r>
              <a:rPr kumimoji="0" lang="en-US" sz="29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or interpreter.</a:t>
            </a:r>
            <a:endParaRPr kumimoji="0" lang="en-US" sz="2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4" name="Title 1"/>
          <p:cNvSpPr txBox="1">
            <a:spLocks/>
          </p:cNvSpPr>
          <p:nvPr/>
        </p:nvSpPr>
        <p:spPr>
          <a:xfrm>
            <a:off x="381000" y="4648200"/>
            <a:ext cx="8305800" cy="1752600"/>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Linux is the full name of the Kernel. It was created as a combination of the phrase “</a:t>
            </a:r>
            <a:r>
              <a:rPr kumimoji="0" lang="en-US" sz="29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Linus</a:t>
            </a:r>
            <a:r>
              <a:rPr kumimoji="0" lang="en-US" sz="2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UNIX”, after</a:t>
            </a:r>
            <a:r>
              <a:rPr kumimoji="0" lang="en-US" sz="29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the original author </a:t>
            </a:r>
            <a:r>
              <a:rPr kumimoji="0" lang="en-US" sz="29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Linus</a:t>
            </a:r>
            <a:r>
              <a:rPr kumimoji="0" lang="en-US" sz="29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29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Torvalds</a:t>
            </a:r>
            <a:r>
              <a:rPr kumimoji="0" lang="en-US" sz="29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endParaRPr kumimoji="0" lang="en-US" sz="29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990600"/>
            <a:ext cx="8610600" cy="5693866"/>
          </a:xfrm>
          <a:prstGeom prst="rect">
            <a:avLst/>
          </a:prstGeom>
        </p:spPr>
        <p:txBody>
          <a:bodyPr wrap="square">
            <a:spAutoFit/>
          </a:bodyPr>
          <a:lstStyle/>
          <a:p>
            <a:pPr algn="just"/>
            <a:r>
              <a:rPr lang="en-US" sz="2800" dirty="0" smtClean="0">
                <a:latin typeface="Times New Roman" pitchFamily="18" charset="0"/>
                <a:cs typeface="Times New Roman" pitchFamily="18" charset="0"/>
              </a:rPr>
              <a:t>1. System is written in a high-level language  - easy to read, understand, change, move to other machine.</a:t>
            </a:r>
          </a:p>
          <a:p>
            <a:r>
              <a:rPr lang="en-US" sz="2800" dirty="0" smtClean="0">
                <a:latin typeface="Times New Roman" pitchFamily="18" charset="0"/>
                <a:cs typeface="Times New Roman" pitchFamily="18" charset="0"/>
              </a:rPr>
              <a:t>2.  It has a simple user interface.</a:t>
            </a:r>
          </a:p>
          <a:p>
            <a:pPr algn="just"/>
            <a:r>
              <a:rPr lang="en-US" sz="2800" dirty="0" smtClean="0">
                <a:latin typeface="Times New Roman" pitchFamily="18" charset="0"/>
                <a:cs typeface="Times New Roman" pitchFamily="18" charset="0"/>
              </a:rPr>
              <a:t>3. It provides many primitives that permit complex programs to be built from simpler programs.</a:t>
            </a:r>
          </a:p>
          <a:p>
            <a:pPr algn="just"/>
            <a:r>
              <a:rPr lang="en-US" sz="2800" dirty="0" smtClean="0">
                <a:latin typeface="Times New Roman" pitchFamily="18" charset="0"/>
                <a:cs typeface="Times New Roman" pitchFamily="18" charset="0"/>
              </a:rPr>
              <a:t>4. It uses a hierarchical file system that allows easy maintenance and efficient implementation.</a:t>
            </a:r>
          </a:p>
          <a:p>
            <a:pPr algn="just"/>
            <a:r>
              <a:rPr lang="en-US" sz="2800" dirty="0" smtClean="0">
                <a:latin typeface="Times New Roman" pitchFamily="18" charset="0"/>
                <a:cs typeface="Times New Roman" pitchFamily="18" charset="0"/>
              </a:rPr>
              <a:t>5. It uses a consistent file format (byte stream) - making programs easier to write</a:t>
            </a:r>
          </a:p>
          <a:p>
            <a:pPr algn="just"/>
            <a:r>
              <a:rPr lang="en-US" sz="2800" dirty="0" smtClean="0">
                <a:latin typeface="Times New Roman" pitchFamily="18" charset="0"/>
                <a:cs typeface="Times New Roman" pitchFamily="18" charset="0"/>
              </a:rPr>
              <a:t>6. It provides a simple, consistent interface to peripheral devices.</a:t>
            </a:r>
          </a:p>
          <a:p>
            <a:pPr algn="just"/>
            <a:r>
              <a:rPr lang="en-US" sz="2800" dirty="0" smtClean="0">
                <a:latin typeface="Times New Roman" pitchFamily="18" charset="0"/>
                <a:cs typeface="Times New Roman" pitchFamily="18" charset="0"/>
              </a:rPr>
              <a:t>7.  It is a multi-user, multi-process system, each user can execute several processes simultaneously.</a:t>
            </a:r>
            <a:endParaRPr lang="en-US" sz="2800" dirty="0">
              <a:latin typeface="Times New Roman" pitchFamily="18" charset="0"/>
              <a:cs typeface="Times New Roman" pitchFamily="18" charset="0"/>
            </a:endParaRPr>
          </a:p>
        </p:txBody>
      </p:sp>
      <p:sp>
        <p:nvSpPr>
          <p:cNvPr id="7" name="Title 1"/>
          <p:cNvSpPr txBox="1">
            <a:spLocks/>
          </p:cNvSpPr>
          <p:nvPr/>
        </p:nvSpPr>
        <p:spPr>
          <a:xfrm>
            <a:off x="152400" y="0"/>
            <a:ext cx="8305800" cy="1143000"/>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Several reasons for popularity and success of the UNIX</a:t>
            </a:r>
            <a:r>
              <a:rPr kumimoji="0" lang="en-US" sz="3000" b="0" i="0" u="sng"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system :</a:t>
            </a:r>
            <a:endParaRPr kumimoji="0" lang="en-US" sz="30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000" u="sng" dirty="0" smtClean="0"/>
              <a:t>Unix system structure</a:t>
            </a:r>
            <a:endParaRPr lang="en-US" sz="4000" u="sng" dirty="0"/>
          </a:p>
        </p:txBody>
      </p:sp>
      <p:pic>
        <p:nvPicPr>
          <p:cNvPr id="1026" name="Picture 2"/>
          <p:cNvPicPr>
            <a:picLocks noChangeAspect="1" noChangeArrowheads="1"/>
          </p:cNvPicPr>
          <p:nvPr/>
        </p:nvPicPr>
        <p:blipFill>
          <a:blip r:embed="rId2" cstate="print"/>
          <a:srcRect/>
          <a:stretch>
            <a:fillRect/>
          </a:stretch>
        </p:blipFill>
        <p:spPr bwMode="auto">
          <a:xfrm>
            <a:off x="1524000" y="990600"/>
            <a:ext cx="5867400" cy="5181600"/>
          </a:xfrm>
          <a:prstGeom prst="rect">
            <a:avLst/>
          </a:prstGeom>
          <a:noFill/>
          <a:ln w="9525">
            <a:noFill/>
            <a:miter lim="800000"/>
            <a:headEnd/>
            <a:tailEnd/>
          </a:ln>
          <a:effectLst/>
        </p:spPr>
      </p:pic>
      <p:sp>
        <p:nvSpPr>
          <p:cNvPr id="5" name="TextBox 4"/>
          <p:cNvSpPr txBox="1"/>
          <p:nvPr/>
        </p:nvSpPr>
        <p:spPr>
          <a:xfrm>
            <a:off x="2209800" y="6172200"/>
            <a:ext cx="4410118" cy="477054"/>
          </a:xfrm>
          <a:prstGeom prst="rect">
            <a:avLst/>
          </a:prstGeom>
          <a:noFill/>
        </p:spPr>
        <p:txBody>
          <a:bodyPr wrap="none" rtlCol="0">
            <a:spAutoFit/>
          </a:bodyPr>
          <a:lstStyle/>
          <a:p>
            <a:r>
              <a:rPr lang="en-US" sz="2500" dirty="0" smtClean="0">
                <a:latin typeface="Times New Roman" pitchFamily="18" charset="0"/>
                <a:cs typeface="Times New Roman" pitchFamily="18" charset="0"/>
              </a:rPr>
              <a:t>Figure. Architecture of Unix OS </a:t>
            </a:r>
            <a:endParaRPr lang="en-US"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457200"/>
            <a:ext cx="8610600" cy="5447645"/>
          </a:xfrm>
          <a:prstGeom prst="rect">
            <a:avLst/>
          </a:prstGeom>
        </p:spPr>
        <p:txBody>
          <a:bodyPr wrap="square">
            <a:spAutoFit/>
          </a:bodyPr>
          <a:lstStyle/>
          <a:p>
            <a:pPr algn="just">
              <a:buFont typeface="Arial" pitchFamily="34" charset="0"/>
              <a:buChar char="•"/>
            </a:pPr>
            <a:r>
              <a:rPr lang="en-US" sz="28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H/w at the centre provides the OS with basic services.</a:t>
            </a:r>
          </a:p>
          <a:p>
            <a:pPr algn="just">
              <a:buFont typeface="Arial" pitchFamily="34" charset="0"/>
              <a:buChar char="•"/>
            </a:pPr>
            <a:r>
              <a:rPr lang="en-US" sz="2900" dirty="0" smtClean="0">
                <a:latin typeface="Times New Roman" pitchFamily="18" charset="0"/>
                <a:cs typeface="Times New Roman" pitchFamily="18" charset="0"/>
              </a:rPr>
              <a:t> OS interacts directly with the H/w, providing common services to programs</a:t>
            </a:r>
          </a:p>
          <a:p>
            <a:pPr algn="just">
              <a:buFont typeface="Arial" pitchFamily="34" charset="0"/>
              <a:buChar char="•"/>
            </a:pPr>
            <a:r>
              <a:rPr lang="en-US" sz="2900" dirty="0" smtClean="0">
                <a:latin typeface="Times New Roman" pitchFamily="18" charset="0"/>
                <a:cs typeface="Times New Roman" pitchFamily="18" charset="0"/>
              </a:rPr>
              <a:t> Application programs interact with the kernel by invoking a well defined set of system calls.</a:t>
            </a:r>
          </a:p>
          <a:p>
            <a:pPr algn="just">
              <a:buFont typeface="Arial" pitchFamily="34" charset="0"/>
              <a:buChar char="•"/>
            </a:pPr>
            <a:r>
              <a:rPr lang="en-US" sz="2900" dirty="0" smtClean="0">
                <a:latin typeface="Times New Roman" pitchFamily="18" charset="0"/>
                <a:cs typeface="Times New Roman" pitchFamily="18" charset="0"/>
              </a:rPr>
              <a:t> System calls instruct  the kernel to do various operations for the calling program and exchange data between the kernel and the program.</a:t>
            </a:r>
          </a:p>
          <a:p>
            <a:pPr algn="just">
              <a:buFont typeface="Arial" pitchFamily="34" charset="0"/>
              <a:buChar char="•"/>
            </a:pP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a.out</a:t>
            </a:r>
            <a:r>
              <a:rPr lang="en-US" sz="2900" dirty="0" smtClean="0">
                <a:latin typeface="Times New Roman" pitchFamily="18" charset="0"/>
                <a:cs typeface="Times New Roman" pitchFamily="18" charset="0"/>
              </a:rPr>
              <a:t> – the standard name for executable files produced by the C compiler.</a:t>
            </a:r>
          </a:p>
          <a:p>
            <a:pPr algn="just">
              <a:buFont typeface="Arial" pitchFamily="34" charset="0"/>
              <a:buChar char="•"/>
            </a:pPr>
            <a:r>
              <a:rPr lang="en-US" sz="2900" dirty="0" smtClean="0">
                <a:latin typeface="Times New Roman" pitchFamily="18" charset="0"/>
                <a:cs typeface="Times New Roman" pitchFamily="18" charset="0"/>
              </a:rPr>
              <a:t> Set of system calls and the internal algorithms that implement them form the body of the kernel.</a:t>
            </a: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4000"/>
            <a:ext cx="8610600" cy="1877437"/>
          </a:xfrm>
          <a:prstGeom prst="rect">
            <a:avLst/>
          </a:prstGeom>
        </p:spPr>
        <p:txBody>
          <a:bodyPr wrap="square">
            <a:spAutoFit/>
          </a:bodyPr>
          <a:lstStyle/>
          <a:p>
            <a:pPr algn="just"/>
            <a:r>
              <a:rPr lang="en-US" sz="2900" dirty="0" smtClean="0">
                <a:latin typeface="Times New Roman" pitchFamily="18" charset="0"/>
                <a:cs typeface="Times New Roman" pitchFamily="18" charset="0"/>
              </a:rPr>
              <a:t>High level features of the Unix system such as :</a:t>
            </a:r>
          </a:p>
          <a:p>
            <a:pPr marL="514350" indent="-514350" algn="just">
              <a:buAutoNum type="arabicPeriod"/>
            </a:pPr>
            <a:r>
              <a:rPr lang="en-US" sz="2900" dirty="0" smtClean="0">
                <a:latin typeface="Times New Roman" pitchFamily="18" charset="0"/>
                <a:cs typeface="Times New Roman" pitchFamily="18" charset="0"/>
              </a:rPr>
              <a:t>File system</a:t>
            </a:r>
          </a:p>
          <a:p>
            <a:pPr marL="514350" indent="-514350" algn="just">
              <a:buAutoNum type="arabicPeriod"/>
            </a:pPr>
            <a:r>
              <a:rPr lang="en-US" sz="2900" dirty="0" smtClean="0">
                <a:latin typeface="Times New Roman" pitchFamily="18" charset="0"/>
                <a:cs typeface="Times New Roman" pitchFamily="18" charset="0"/>
              </a:rPr>
              <a:t>Processing environment</a:t>
            </a:r>
          </a:p>
          <a:p>
            <a:pPr marL="514350" indent="-514350" algn="just">
              <a:buAutoNum type="arabicPeriod"/>
            </a:pPr>
            <a:r>
              <a:rPr lang="en-US" sz="2900" dirty="0" smtClean="0">
                <a:latin typeface="Times New Roman" pitchFamily="18" charset="0"/>
                <a:cs typeface="Times New Roman" pitchFamily="18" charset="0"/>
              </a:rPr>
              <a:t>Building block primitives</a:t>
            </a:r>
            <a:endParaRPr lang="en-US" sz="2900" dirty="0">
              <a:latin typeface="Times New Roman" pitchFamily="18" charset="0"/>
              <a:cs typeface="Times New Roman" pitchFamily="18" charset="0"/>
            </a:endParaRPr>
          </a:p>
        </p:txBody>
      </p:sp>
      <p:sp>
        <p:nvSpPr>
          <p:cNvPr id="7" name="Title 1"/>
          <p:cNvSpPr txBox="1">
            <a:spLocks/>
          </p:cNvSpPr>
          <p:nvPr/>
        </p:nvSpPr>
        <p:spPr>
          <a:xfrm>
            <a:off x="152400" y="304800"/>
            <a:ext cx="8305800" cy="838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000" b="0" i="0" u="sng"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User Perspective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1958</Words>
  <Application>Microsoft Office PowerPoint</Application>
  <PresentationFormat>On-screen Show (4:3)</PresentationFormat>
  <Paragraphs>182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Operating System</vt:lpstr>
      <vt:lpstr>Operating System Goals</vt:lpstr>
      <vt:lpstr>Features of Operating System </vt:lpstr>
      <vt:lpstr> UNIX operating system is popular from its beginning (from 1969), running on machines of varying processing power from microprocessor to mainframes and providing a common execution environment across them.</vt:lpstr>
      <vt:lpstr> UNICS ( Uniplexed Information Computing System)  UNIX OS developed in 1969 by AT and T Bell lab in USA. UNIX OS is written in C language. It is designed by Ken Thompson. UNIX OS was first installed in PDP/7  machine. </vt:lpstr>
      <vt:lpstr>Slide 6</vt:lpstr>
      <vt:lpstr>Unix system structure</vt:lpstr>
      <vt:lpstr>Slide 8</vt:lpstr>
      <vt:lpstr>Slide 9</vt:lpstr>
      <vt:lpstr>1. File System</vt:lpstr>
      <vt:lpstr>Slide 11</vt:lpstr>
      <vt:lpstr>Slide 12</vt:lpstr>
      <vt:lpstr>Slide 13</vt:lpstr>
      <vt:lpstr>Slide 14</vt:lpstr>
      <vt:lpstr>Slide 15</vt:lpstr>
      <vt:lpstr>2. Processing Environment</vt:lpstr>
      <vt:lpstr>Slide 17</vt:lpstr>
      <vt:lpstr>Slide 18</vt:lpstr>
      <vt:lpstr>Slide 19</vt:lpstr>
      <vt:lpstr>3. Building Block Primitives </vt:lpstr>
      <vt:lpstr>Operating System Services</vt:lpstr>
      <vt:lpstr>Slide 22</vt:lpstr>
      <vt:lpstr>Assumptions About Hardware</vt:lpstr>
      <vt:lpstr>Slide 24</vt:lpstr>
      <vt:lpstr>Slide 25</vt:lpstr>
      <vt:lpstr>Interrupts and Exceptions</vt:lpstr>
      <vt:lpstr>Slide 27</vt:lpstr>
      <vt:lpstr>Slide 28</vt:lpstr>
      <vt:lpstr>Memory Management</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overview of the System</dc:title>
  <dc:creator>adi</dc:creator>
  <cp:lastModifiedBy>admin</cp:lastModifiedBy>
  <cp:revision>94</cp:revision>
  <dcterms:created xsi:type="dcterms:W3CDTF">2013-06-25T14:03:02Z</dcterms:created>
  <dcterms:modified xsi:type="dcterms:W3CDTF">2013-09-20T16:26:06Z</dcterms:modified>
</cp:coreProperties>
</file>