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3"/>
  </p:notesMasterIdLst>
  <p:handoutMasterIdLst>
    <p:handoutMasterId r:id="rId74"/>
  </p:handoutMasterIdLst>
  <p:sldIdLst>
    <p:sldId id="300" r:id="rId2"/>
    <p:sldId id="321" r:id="rId3"/>
    <p:sldId id="385" r:id="rId4"/>
    <p:sldId id="334" r:id="rId5"/>
    <p:sldId id="336" r:id="rId6"/>
    <p:sldId id="322" r:id="rId7"/>
    <p:sldId id="323" r:id="rId8"/>
    <p:sldId id="324" r:id="rId9"/>
    <p:sldId id="325" r:id="rId10"/>
    <p:sldId id="405" r:id="rId11"/>
    <p:sldId id="327" r:id="rId12"/>
    <p:sldId id="328" r:id="rId13"/>
    <p:sldId id="338" r:id="rId14"/>
    <p:sldId id="329" r:id="rId15"/>
    <p:sldId id="330" r:id="rId16"/>
    <p:sldId id="331" r:id="rId17"/>
    <p:sldId id="332" r:id="rId18"/>
    <p:sldId id="333" r:id="rId19"/>
    <p:sldId id="335" r:id="rId20"/>
    <p:sldId id="393" r:id="rId21"/>
    <p:sldId id="342" r:id="rId22"/>
    <p:sldId id="407" r:id="rId23"/>
    <p:sldId id="408" r:id="rId24"/>
    <p:sldId id="401" r:id="rId25"/>
    <p:sldId id="392" r:id="rId26"/>
    <p:sldId id="402" r:id="rId27"/>
    <p:sldId id="371" r:id="rId28"/>
    <p:sldId id="403" r:id="rId29"/>
    <p:sldId id="346" r:id="rId30"/>
    <p:sldId id="347" r:id="rId31"/>
    <p:sldId id="348" r:id="rId32"/>
    <p:sldId id="399" r:id="rId33"/>
    <p:sldId id="386" r:id="rId34"/>
    <p:sldId id="406" r:id="rId35"/>
    <p:sldId id="387" r:id="rId36"/>
    <p:sldId id="388" r:id="rId37"/>
    <p:sldId id="389" r:id="rId38"/>
    <p:sldId id="390" r:id="rId39"/>
    <p:sldId id="376" r:id="rId40"/>
    <p:sldId id="354" r:id="rId41"/>
    <p:sldId id="374" r:id="rId42"/>
    <p:sldId id="409" r:id="rId43"/>
    <p:sldId id="410" r:id="rId44"/>
    <p:sldId id="404" r:id="rId45"/>
    <p:sldId id="373" r:id="rId46"/>
    <p:sldId id="372" r:id="rId47"/>
    <p:sldId id="355" r:id="rId48"/>
    <p:sldId id="356" r:id="rId49"/>
    <p:sldId id="391" r:id="rId50"/>
    <p:sldId id="357" r:id="rId51"/>
    <p:sldId id="358" r:id="rId52"/>
    <p:sldId id="377" r:id="rId53"/>
    <p:sldId id="359" r:id="rId54"/>
    <p:sldId id="360" r:id="rId55"/>
    <p:sldId id="361" r:id="rId56"/>
    <p:sldId id="362" r:id="rId57"/>
    <p:sldId id="378" r:id="rId58"/>
    <p:sldId id="363" r:id="rId59"/>
    <p:sldId id="364" r:id="rId60"/>
    <p:sldId id="365" r:id="rId61"/>
    <p:sldId id="400" r:id="rId62"/>
    <p:sldId id="379" r:id="rId63"/>
    <p:sldId id="380" r:id="rId64"/>
    <p:sldId id="381" r:id="rId65"/>
    <p:sldId id="382" r:id="rId66"/>
    <p:sldId id="383" r:id="rId67"/>
    <p:sldId id="384" r:id="rId68"/>
    <p:sldId id="395" r:id="rId69"/>
    <p:sldId id="396" r:id="rId70"/>
    <p:sldId id="397" r:id="rId71"/>
    <p:sldId id="369" r:id="rId7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</p:showPr>
  <p:clrMru>
    <a:srgbClr val="A50021"/>
    <a:srgbClr val="FFFFCC"/>
    <a:srgbClr val="CCECFF"/>
    <a:srgbClr val="0066FF"/>
    <a:srgbClr val="538CFF"/>
    <a:srgbClr val="6699FF"/>
    <a:srgbClr val="3B627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8" autoAdjust="0"/>
    <p:restoredTop sz="86506" autoAdjust="0"/>
  </p:normalViewPr>
  <p:slideViewPr>
    <p:cSldViewPr>
      <p:cViewPr>
        <p:scale>
          <a:sx n="50" d="100"/>
          <a:sy n="50" d="100"/>
        </p:scale>
        <p:origin x="-17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7CABD4FE-3F84-4725-8841-88A5A09F76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A1B03BE-DD23-48C7-A55C-CB928A5E99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0B97C-9F6D-4041-8495-AE48AA8E5A83}" type="slidenum">
              <a:rPr lang="en-AU" smtClean="0"/>
              <a:pPr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73583-9153-44BE-8564-5F4DDB32D6E5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DCC84-071A-41D5-9B10-763F29A57A9D}" type="slidenum">
              <a:rPr lang="en-AU" smtClean="0"/>
              <a:pPr/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6ABE7-0A6D-4364-9CEC-5700701C06D3}" type="slidenum">
              <a:rPr lang="en-AU" smtClean="0"/>
              <a:pPr/>
              <a:t>12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5713C-2E77-4775-8574-BF4BA4E7278B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49F43-27C1-4BE2-B57D-3E473951A30F}" type="slidenum">
              <a:rPr lang="en-AU" smtClean="0"/>
              <a:pPr/>
              <a:t>21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473D7-F079-4F29-B2C7-DEA0DB3D2552}" type="slidenum">
              <a:rPr lang="en-AU" smtClean="0"/>
              <a:pPr/>
              <a:t>45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BDF90-BF1C-4C10-BD23-270FF7137850}" type="slidenum">
              <a:rPr lang="en-AU" smtClean="0"/>
              <a:pPr/>
              <a:t>46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057400"/>
            <a:ext cx="8305800" cy="1752600"/>
          </a:xfrm>
          <a:prstGeom prst="rect">
            <a:avLst/>
          </a:prstGeom>
          <a:solidFill>
            <a:srgbClr val="3B62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2209800"/>
            <a:ext cx="685800" cy="685800"/>
          </a:xfrm>
          <a:prstGeom prst="rect">
            <a:avLst/>
          </a:prstGeom>
          <a:solidFill>
            <a:srgbClr val="87AD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0600" y="2895600"/>
            <a:ext cx="685800" cy="685800"/>
          </a:xfrm>
          <a:prstGeom prst="rect">
            <a:avLst/>
          </a:prstGeom>
          <a:solidFill>
            <a:srgbClr val="87AD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2590800"/>
            <a:ext cx="609600" cy="609600"/>
          </a:xfrm>
          <a:prstGeom prst="rect">
            <a:avLst/>
          </a:prstGeom>
          <a:solidFill>
            <a:srgbClr val="BCD1E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924800" y="2209800"/>
            <a:ext cx="685800" cy="685800"/>
          </a:xfrm>
          <a:prstGeom prst="rect">
            <a:avLst/>
          </a:prstGeom>
          <a:solidFill>
            <a:srgbClr val="87AD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239000" y="2895600"/>
            <a:ext cx="685800" cy="685800"/>
          </a:xfrm>
          <a:prstGeom prst="rect">
            <a:avLst/>
          </a:prstGeom>
          <a:solidFill>
            <a:srgbClr val="87AD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620000" y="2590800"/>
            <a:ext cx="609600" cy="609600"/>
          </a:xfrm>
          <a:prstGeom prst="rect">
            <a:avLst/>
          </a:prstGeom>
          <a:solidFill>
            <a:srgbClr val="BCD1E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52600" y="2286000"/>
            <a:ext cx="533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67E7-E8AA-48B8-8130-8C3B1A75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BFE9-EFCF-4E52-8D53-8B4C7BB6A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1967-026C-4EB5-A3EC-701EB5E93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333375"/>
            <a:ext cx="66294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ADC5-689F-43BA-8A08-C160B341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333375"/>
            <a:ext cx="66294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D2E8-69E9-44D8-8000-108943CF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358114" cy="1071545"/>
          </a:xfrm>
        </p:spPr>
        <p:txBody>
          <a:bodyPr/>
          <a:lstStyle>
            <a:lvl1pPr algn="ctr"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4953016"/>
          </a:xfrm>
        </p:spPr>
        <p:txBody>
          <a:bodyPr/>
          <a:lstStyle>
            <a:lvl1pPr algn="just">
              <a:defRPr>
                <a:latin typeface="Times New Roman" pitchFamily="18" charset="0"/>
                <a:cs typeface="Times New Roman" pitchFamily="18" charset="0"/>
              </a:defRPr>
            </a:lvl1pPr>
            <a:lvl2pPr algn="just">
              <a:defRPr>
                <a:latin typeface="Times New Roman" pitchFamily="18" charset="0"/>
                <a:cs typeface="Times New Roman" pitchFamily="18" charset="0"/>
              </a:defRPr>
            </a:lvl2pPr>
            <a:lvl3pPr algn="just">
              <a:defRPr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Presented by D. N. Patil, SCOE, Pune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00813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83D6DF3-5136-49A7-8293-35477BC14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5240-CBB0-4588-B135-436519F4C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74CB-D5D0-4DA5-94ED-D7CAC231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3687-92F8-40D9-B2B9-02B9F107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CA6F-358E-44B1-A4B3-4E64C4777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FEB06-0DB4-4966-8352-FC110497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AFF74-D28E-47FB-8EDA-6DB516C76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DACA-FE79-49DA-AB49-7F234A6B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7AD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0825" y="227013"/>
            <a:ext cx="8305800" cy="792162"/>
          </a:xfrm>
          <a:prstGeom prst="rect">
            <a:avLst/>
          </a:prstGeom>
          <a:solidFill>
            <a:srgbClr val="3B62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214313"/>
            <a:ext cx="7215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000125"/>
            <a:ext cx="86439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313" y="6500813"/>
            <a:ext cx="23764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0813"/>
            <a:ext cx="33766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Presented by D. N. Patil, SCOE, Pune</a:t>
            </a: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472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DB1C8D7-41C0-4F4D-AE7E-FBD46B1C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50825" y="227013"/>
            <a:ext cx="649288" cy="503237"/>
          </a:xfrm>
          <a:prstGeom prst="rect">
            <a:avLst/>
          </a:prstGeom>
          <a:solidFill>
            <a:srgbClr val="87AD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9750" y="442913"/>
            <a:ext cx="609600" cy="609600"/>
          </a:xfrm>
          <a:prstGeom prst="rect">
            <a:avLst/>
          </a:prstGeom>
          <a:solidFill>
            <a:srgbClr val="BCD1E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2.bp.blogspot.com/-fsW4KT3LRxE/T8EeNbVLZAI/AAAAAAAAAAw/IBAgqETQ2FE/s1600/2.2.1.pn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2663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A50021"/>
                </a:solidFill>
              </a:rPr>
              <a:t>UNIT-II</a:t>
            </a: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rgbClr val="A50021"/>
                </a:solidFill>
              </a:rPr>
              <a:t>Introduction To The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System calls &amp; Libraries</a:t>
            </a:r>
            <a:endParaRPr lang="ko-KR" altLang="en-US" smtClean="0">
              <a:ea typeface="굴림" charset="-127"/>
            </a:endParaRPr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285750" y="1000125"/>
            <a:ext cx="8858250" cy="49530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ea typeface="굴림" charset="-127"/>
              </a:rPr>
              <a:t>System calls interacts with file subsystem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Managing files and structures of file system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Allocating file space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Administering free space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Controlling access to files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Retrieving data for users</a:t>
            </a:r>
          </a:p>
          <a:p>
            <a:pPr eaLnBrk="1" hangingPunct="1"/>
            <a:endParaRPr lang="en-US" altLang="ko-KR" sz="2800" smtClean="0">
              <a:ea typeface="굴림" charset="-127"/>
            </a:endParaRPr>
          </a:p>
          <a:p>
            <a:pPr eaLnBrk="1" hangingPunct="1"/>
            <a:r>
              <a:rPr lang="en-US" altLang="ko-KR" sz="2800" smtClean="0">
                <a:ea typeface="굴림" charset="-127"/>
              </a:rPr>
              <a:t>System calls for process to interact with file subsystem</a:t>
            </a:r>
          </a:p>
          <a:p>
            <a:pPr lvl="1" eaLnBrk="1" hangingPunct="1"/>
            <a:r>
              <a:rPr lang="en-US" altLang="ko-KR" sz="2000" i="1" smtClean="0">
                <a:ea typeface="굴림" charset="-127"/>
              </a:rPr>
              <a:t>open (to open file for reading/writing) &amp; close</a:t>
            </a:r>
          </a:p>
          <a:p>
            <a:pPr lvl="1" eaLnBrk="1" hangingPunct="1"/>
            <a:r>
              <a:rPr lang="en-US" altLang="ko-KR" sz="2000" i="1" smtClean="0">
                <a:ea typeface="굴림" charset="-127"/>
              </a:rPr>
              <a:t>read  &amp; write</a:t>
            </a:r>
          </a:p>
          <a:p>
            <a:pPr lvl="1" eaLnBrk="1" hangingPunct="1"/>
            <a:r>
              <a:rPr lang="en-US" altLang="ko-KR" sz="2000" i="1" smtClean="0">
                <a:ea typeface="굴림" charset="-127"/>
              </a:rPr>
              <a:t>stat  (to query the attributes of file)</a:t>
            </a:r>
          </a:p>
          <a:p>
            <a:pPr lvl="1" eaLnBrk="1" hangingPunct="1"/>
            <a:r>
              <a:rPr lang="en-US" altLang="ko-KR" sz="2000" i="1" smtClean="0">
                <a:ea typeface="굴림" charset="-127"/>
              </a:rPr>
              <a:t>chown ( to change the record of who owns the file)</a:t>
            </a:r>
          </a:p>
          <a:p>
            <a:pPr lvl="1" eaLnBrk="1" hangingPunct="1"/>
            <a:r>
              <a:rPr lang="en-US" altLang="ko-KR" sz="2000" i="1" smtClean="0">
                <a:ea typeface="굴림" charset="-127"/>
              </a:rPr>
              <a:t> chmod</a:t>
            </a:r>
            <a:r>
              <a:rPr lang="en-US" altLang="ko-KR" sz="2000" smtClean="0">
                <a:ea typeface="굴림" charset="-127"/>
              </a:rPr>
              <a:t> (to change access permissions of a file)</a:t>
            </a:r>
          </a:p>
          <a:p>
            <a:pPr lvl="1">
              <a:buFontTx/>
              <a:buNone/>
            </a:pPr>
            <a:endParaRPr lang="en-US" altLang="ko-KR" sz="2400" smtClean="0">
              <a:ea typeface="굴림" charset="-127"/>
            </a:endParaRPr>
          </a:p>
          <a:p>
            <a:pPr lvl="1">
              <a:buFontTx/>
              <a:buNone/>
            </a:pPr>
            <a:r>
              <a:rPr lang="en-US" altLang="ko-KR" sz="2400" smtClean="0">
                <a:ea typeface="굴림" charset="-127"/>
              </a:rPr>
              <a:t>	</a:t>
            </a:r>
          </a:p>
          <a:p>
            <a:pPr lvl="1"/>
            <a:endParaRPr lang="ko-KR" altLang="en-US" sz="2400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Buffering Mechanism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File Subsystem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02131" y="2784484"/>
            <a:ext cx="3962400" cy="1858962"/>
            <a:chOff x="2976" y="2064"/>
            <a:chExt cx="2496" cy="1171"/>
          </a:xfrm>
          <a:noFill/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Process</a:t>
              </a:r>
            </a:p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>
                <a:defRPr/>
              </a:pPr>
              <a:r>
                <a:rPr lang="en-US" altLang="ko-KR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Inter-process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714375" y="6143625"/>
            <a:ext cx="7772400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gradFill rotWithShape="0">
            <a:gsLst>
              <a:gs pos="0">
                <a:srgbClr val="575412"/>
              </a:gs>
              <a:gs pos="50000">
                <a:srgbClr val="BDB627"/>
              </a:gs>
              <a:gs pos="100000">
                <a:srgbClr val="5754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4348" y="3929066"/>
            <a:ext cx="2922583" cy="857256"/>
            <a:chOff x="672" y="2880"/>
            <a:chExt cx="1632" cy="384"/>
          </a:xfrm>
          <a:noFill/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15374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15392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15376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15379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Buffering Mechanism (Cont..)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Interact with block I/O device drivers to initiate data transfer to and from kernel.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Device drivers are the kernel modules that controls operations of peripheral devices.</a:t>
            </a:r>
          </a:p>
          <a:p>
            <a:pPr eaLnBrk="1" hangingPunct="1"/>
            <a:r>
              <a:rPr lang="en-US" altLang="ko-KR" u="sng" smtClean="0">
                <a:ea typeface="굴림" charset="-127"/>
              </a:rPr>
              <a:t>Block I/O </a:t>
            </a:r>
            <a:r>
              <a:rPr lang="en-US" altLang="ko-KR" smtClean="0">
                <a:ea typeface="굴림" charset="-127"/>
              </a:rPr>
              <a:t>devices are random access storage devices.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Such as Tape  unit, 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hard disk, 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USB cameras etc.</a:t>
            </a:r>
          </a:p>
          <a:p>
            <a:pPr lvl="1" eaLnBrk="1" hangingPunct="1">
              <a:buFontTx/>
              <a:buNone/>
            </a:pPr>
            <a:endParaRPr lang="en-US" altLang="ko-KR" smtClean="0">
              <a:ea typeface="굴림" charset="-127"/>
            </a:endParaRPr>
          </a:p>
          <a:p>
            <a:pPr eaLnBrk="1" hangingPunct="1">
              <a:buFontTx/>
              <a:buNone/>
            </a:pPr>
            <a:endParaRPr lang="en-US" altLang="ko-KR" smtClean="0">
              <a:ea typeface="굴림" charset="-127"/>
            </a:endParaRPr>
          </a:p>
          <a:p>
            <a:pPr eaLnBrk="1" hangingPunct="1"/>
            <a:endParaRPr lang="en-US" altLang="ko-KR" smtClean="0">
              <a:ea typeface="굴림" charset="-127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895725"/>
            <a:ext cx="3000375" cy="247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File subsystem also interacts with “</a:t>
            </a:r>
            <a:r>
              <a:rPr lang="en-US" u="sng" smtClean="0"/>
              <a:t>raw</a:t>
            </a:r>
            <a:r>
              <a:rPr lang="en-US" smtClean="0"/>
              <a:t>” I/O device drivers without buffering mechanism.</a:t>
            </a:r>
          </a:p>
          <a:p>
            <a:r>
              <a:rPr lang="en-US" smtClean="0"/>
              <a:t>Raw devices also called as </a:t>
            </a:r>
            <a:r>
              <a:rPr lang="en-US" u="sng" smtClean="0"/>
              <a:t>character</a:t>
            </a:r>
            <a:r>
              <a:rPr lang="en-US" smtClean="0"/>
              <a:t> devices.</a:t>
            </a:r>
          </a:p>
          <a:p>
            <a:pPr lvl="1"/>
            <a:r>
              <a:rPr lang="en-US" smtClean="0"/>
              <a:t>Such as serial port, </a:t>
            </a:r>
          </a:p>
          <a:p>
            <a:pPr lvl="1"/>
            <a:r>
              <a:rPr lang="en-US" smtClean="0"/>
              <a:t>parallel port, </a:t>
            </a:r>
          </a:p>
          <a:p>
            <a:pPr lvl="1"/>
            <a:r>
              <a:rPr lang="en-US" smtClean="0"/>
              <a:t>sound cards, etc.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File Subsystem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857500"/>
            <a:ext cx="3276600" cy="314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Process Control Subsystem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File Subsystem</a:t>
            </a:r>
          </a:p>
        </p:txBody>
      </p:sp>
      <p:grpSp>
        <p:nvGrpSpPr>
          <p:cNvPr id="18439" name="Group 21"/>
          <p:cNvGrpSpPr>
            <a:grpSpLocks/>
          </p:cNvGrpSpPr>
          <p:nvPr/>
        </p:nvGrpSpPr>
        <p:grpSpPr bwMode="auto">
          <a:xfrm>
            <a:off x="4602163" y="2784475"/>
            <a:ext cx="3962400" cy="1858963"/>
            <a:chOff x="2976" y="2064"/>
            <a:chExt cx="2496" cy="1171"/>
          </a:xfrm>
        </p:grpSpPr>
        <p:sp>
          <p:nvSpPr>
            <p:cNvPr id="18466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Process</a:t>
              </a:r>
            </a:p>
            <a:p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 </a:t>
              </a:r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Control</a:t>
              </a:r>
            </a:p>
            <a:p>
              <a:r>
                <a:rPr lang="en-US" altLang="ko-KR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18467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Inter-process</a:t>
              </a:r>
            </a:p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18468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18469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Memory</a:t>
              </a:r>
            </a:p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714375" y="6143625"/>
            <a:ext cx="7772400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4348" y="3929066"/>
            <a:ext cx="2922583" cy="857256"/>
            <a:chOff x="672" y="2880"/>
            <a:chExt cx="1632" cy="384"/>
          </a:xfrm>
          <a:noFill/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18444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18446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18464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18447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18448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18451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Process Control Subsystem (Cont..)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ea typeface="굴림" charset="-127"/>
              </a:rPr>
              <a:t>Responsible for process synchronization</a:t>
            </a:r>
          </a:p>
          <a:p>
            <a:pPr eaLnBrk="1" hangingPunct="1"/>
            <a:r>
              <a:rPr lang="en-US" altLang="ko-KR" sz="2000" smtClean="0">
                <a:ea typeface="굴림" charset="-127"/>
              </a:rPr>
              <a:t>Inter-process communication (IPC)</a:t>
            </a:r>
          </a:p>
          <a:p>
            <a:pPr eaLnBrk="1" hangingPunct="1"/>
            <a:r>
              <a:rPr lang="en-US" altLang="ko-KR" sz="2000" smtClean="0">
                <a:ea typeface="굴림" charset="-127"/>
              </a:rPr>
              <a:t>Memory management</a:t>
            </a:r>
          </a:p>
          <a:p>
            <a:pPr eaLnBrk="1" hangingPunct="1"/>
            <a:r>
              <a:rPr lang="en-US" altLang="ko-KR" sz="2000" smtClean="0">
                <a:ea typeface="굴림" charset="-127"/>
              </a:rPr>
              <a:t>Process scheduling</a:t>
            </a:r>
            <a:endParaRPr lang="en-US" altLang="ko-KR" sz="2400" smtClean="0">
              <a:ea typeface="굴림" charset="-127"/>
            </a:endParaRPr>
          </a:p>
          <a:p>
            <a:pPr eaLnBrk="1" hangingPunct="1"/>
            <a:endParaRPr lang="en-US" altLang="ko-KR" sz="2000" smtClean="0">
              <a:ea typeface="굴림" charset="-127"/>
            </a:endParaRPr>
          </a:p>
          <a:p>
            <a:pPr eaLnBrk="1" hangingPunct="1"/>
            <a:r>
              <a:rPr lang="en-US" altLang="ko-KR" sz="2400" smtClean="0">
                <a:ea typeface="굴림" charset="-127"/>
              </a:rPr>
              <a:t>Communicate with file subsystem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</a:rPr>
              <a:t>Loading a file into memory for execution</a:t>
            </a:r>
          </a:p>
          <a:p>
            <a:pPr eaLnBrk="1" hangingPunct="1"/>
            <a:endParaRPr lang="en-US" altLang="ko-KR" sz="2000" smtClean="0">
              <a:ea typeface="굴림" charset="-127"/>
            </a:endParaRPr>
          </a:p>
          <a:p>
            <a:pPr eaLnBrk="1" hangingPunct="1"/>
            <a:r>
              <a:rPr lang="en-US" altLang="ko-KR" sz="2400" smtClean="0">
                <a:ea typeface="굴림" charset="-127"/>
              </a:rPr>
              <a:t>Interact with set of system calls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fork       (to create new process)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exec      (to overlay image of program onto running process)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exit       (to finish executing process)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wait      (synchronize process execution with exit of previously forked process)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brk       (to control size of memory allocated to a process)</a:t>
            </a:r>
          </a:p>
          <a:p>
            <a:pPr lvl="1" eaLnBrk="1" hangingPunct="1"/>
            <a:r>
              <a:rPr lang="en-US" altLang="ko-KR" sz="1800" i="1" smtClean="0">
                <a:ea typeface="굴림" charset="-127"/>
              </a:rPr>
              <a:t>signal   (to control process response to extraordinary events)</a:t>
            </a:r>
            <a:endParaRPr lang="en-US" altLang="ko-KR" sz="2000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Process Control Subsystem (Cont..)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ea typeface="굴림" charset="-127"/>
              </a:rPr>
              <a:t>Memory management module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</a:rPr>
              <a:t>Control the allocation of memory to a process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</a:rPr>
              <a:t>In absence of enough memory kernel moves processes between main </a:t>
            </a:r>
            <a:r>
              <a:rPr lang="en-US" altLang="ko-KR" sz="2000" dirty="0" err="1" smtClean="0">
                <a:ea typeface="굴림" charset="-127"/>
              </a:rPr>
              <a:t>mem</a:t>
            </a:r>
            <a:r>
              <a:rPr lang="en-US" altLang="ko-KR" sz="2000" dirty="0" smtClean="0">
                <a:ea typeface="굴림" charset="-127"/>
              </a:rPr>
              <a:t>. &amp; sec. </a:t>
            </a:r>
            <a:r>
              <a:rPr lang="en-US" altLang="ko-KR" sz="2000" dirty="0" err="1" smtClean="0">
                <a:ea typeface="굴림" charset="-127"/>
              </a:rPr>
              <a:t>mem</a:t>
            </a:r>
            <a:r>
              <a:rPr lang="en-US" altLang="ko-KR" sz="2000" dirty="0" smtClean="0">
                <a:ea typeface="굴림" charset="-127"/>
              </a:rPr>
              <a:t>.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</a:rPr>
              <a:t>Memory management is done with </a:t>
            </a:r>
            <a:r>
              <a:rPr lang="en-US" altLang="ko-KR" sz="2000" u="sng" dirty="0" smtClean="0">
                <a:ea typeface="굴림" charset="-127"/>
              </a:rPr>
              <a:t>swapping &amp; demand paging</a:t>
            </a:r>
            <a:endParaRPr lang="en-US" altLang="ko-KR" sz="2400" u="sng" dirty="0" smtClean="0">
              <a:ea typeface="굴림" charset="-127"/>
            </a:endParaRPr>
          </a:p>
          <a:p>
            <a:pPr eaLnBrk="1" hangingPunct="1"/>
            <a:endParaRPr lang="en-US" altLang="ko-KR" sz="2400" dirty="0" smtClean="0">
              <a:ea typeface="굴림" charset="-127"/>
            </a:endParaRPr>
          </a:p>
          <a:p>
            <a:pPr eaLnBrk="1" hangingPunct="1"/>
            <a:r>
              <a:rPr lang="en-US" altLang="ko-KR" sz="2800" dirty="0" smtClean="0">
                <a:ea typeface="굴림" charset="-127"/>
              </a:rPr>
              <a:t>Scheduler module</a:t>
            </a:r>
          </a:p>
          <a:p>
            <a:pPr lvl="1" eaLnBrk="1" hangingPunct="1"/>
            <a:r>
              <a:rPr lang="en-US" altLang="ko-KR" sz="2400" dirty="0" smtClean="0">
                <a:ea typeface="굴림" charset="-127"/>
              </a:rPr>
              <a:t>Allocate the CPU to processes</a:t>
            </a:r>
          </a:p>
          <a:p>
            <a:pPr lvl="1" eaLnBrk="1" hangingPunct="1"/>
            <a:endParaRPr lang="en-US" altLang="ko-KR" sz="2000" dirty="0" smtClean="0">
              <a:ea typeface="굴림" charset="-127"/>
            </a:endParaRPr>
          </a:p>
          <a:p>
            <a:pPr eaLnBrk="1" hangingPunct="1"/>
            <a:r>
              <a:rPr lang="en-US" altLang="ko-KR" sz="2800" dirty="0" err="1" smtClean="0">
                <a:ea typeface="굴림" charset="-127"/>
              </a:rPr>
              <a:t>Interprocess</a:t>
            </a:r>
            <a:r>
              <a:rPr lang="en-US" altLang="ko-KR" sz="2800" dirty="0" smtClean="0">
                <a:ea typeface="굴림" charset="-127"/>
              </a:rPr>
              <a:t> communication</a:t>
            </a:r>
          </a:p>
          <a:p>
            <a:pPr lvl="1" eaLnBrk="1" hangingPunct="1"/>
            <a:r>
              <a:rPr lang="en-US" altLang="ko-KR" sz="2400" dirty="0" smtClean="0">
                <a:ea typeface="굴림" charset="-127"/>
              </a:rPr>
              <a:t>There are several forms.</a:t>
            </a:r>
          </a:p>
          <a:p>
            <a:pPr lvl="2" eaLnBrk="1" hangingPunct="1"/>
            <a:r>
              <a:rPr lang="en-US" altLang="ko-KR" sz="2000" dirty="0" smtClean="0">
                <a:ea typeface="굴림" charset="-127"/>
              </a:rPr>
              <a:t>Asynchronous signaling of events</a:t>
            </a:r>
          </a:p>
          <a:p>
            <a:pPr lvl="2" eaLnBrk="1" hangingPunct="1"/>
            <a:r>
              <a:rPr lang="en-US" altLang="ko-KR" sz="2000" dirty="0" smtClean="0">
                <a:ea typeface="굴림" charset="-127"/>
              </a:rPr>
              <a:t>Synchronous transmission of messages between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Hardware Control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File Subsystem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02131" y="2784484"/>
            <a:ext cx="3962400" cy="1858962"/>
            <a:chOff x="2976" y="2064"/>
            <a:chExt cx="2496" cy="1171"/>
          </a:xfrm>
          <a:noFill/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Process</a:t>
              </a:r>
            </a:p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>
                <a:defRPr/>
              </a:pPr>
              <a:r>
                <a:rPr lang="en-US" altLang="ko-KR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Inter-process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714375" y="6143625"/>
            <a:ext cx="77724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4348" y="3929066"/>
            <a:ext cx="2922583" cy="857256"/>
            <a:chOff x="672" y="2880"/>
            <a:chExt cx="1632" cy="384"/>
          </a:xfrm>
          <a:noFill/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21518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21536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21520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21523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Hardware Control (Cont..)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Responsible for </a:t>
            </a:r>
            <a:r>
              <a:rPr lang="en-US" altLang="ko-KR" u="sng" smtClean="0">
                <a:ea typeface="굴림" charset="-127"/>
              </a:rPr>
              <a:t>handling interrupts </a:t>
            </a:r>
            <a:r>
              <a:rPr lang="en-US" altLang="ko-KR" smtClean="0">
                <a:ea typeface="굴림" charset="-127"/>
              </a:rPr>
              <a:t>and for </a:t>
            </a:r>
            <a:r>
              <a:rPr lang="en-US" altLang="ko-KR" u="sng" smtClean="0">
                <a:ea typeface="굴림" charset="-127"/>
              </a:rPr>
              <a:t>communicating with the machine</a:t>
            </a:r>
            <a:r>
              <a:rPr lang="en-US" altLang="ko-KR" smtClean="0">
                <a:ea typeface="굴림" charset="-127"/>
              </a:rPr>
              <a:t>.</a:t>
            </a:r>
          </a:p>
          <a:p>
            <a:pPr eaLnBrk="1" hangingPunct="1"/>
            <a:endParaRPr lang="en-US" altLang="ko-KR" smtClean="0">
              <a:ea typeface="굴림" charset="-127"/>
            </a:endParaRPr>
          </a:p>
          <a:p>
            <a:pPr eaLnBrk="1" hangingPunct="1"/>
            <a:r>
              <a:rPr lang="en-US" altLang="ko-KR" smtClean="0">
                <a:ea typeface="굴림" charset="-127"/>
              </a:rPr>
              <a:t>Devices such as </a:t>
            </a:r>
            <a:r>
              <a:rPr lang="en-US" altLang="ko-KR" u="sng" smtClean="0">
                <a:ea typeface="굴림" charset="-127"/>
              </a:rPr>
              <a:t>disks</a:t>
            </a:r>
            <a:r>
              <a:rPr lang="en-US" altLang="ko-KR" smtClean="0">
                <a:ea typeface="굴림" charset="-127"/>
              </a:rPr>
              <a:t> or </a:t>
            </a:r>
            <a:r>
              <a:rPr lang="en-US" altLang="ko-KR" u="sng" smtClean="0">
                <a:ea typeface="굴림" charset="-127"/>
              </a:rPr>
              <a:t>terminals</a:t>
            </a:r>
            <a:r>
              <a:rPr lang="en-US" altLang="ko-KR" smtClean="0">
                <a:ea typeface="굴림" charset="-127"/>
              </a:rPr>
              <a:t> may interrupt the CPU while a process is executing.</a:t>
            </a:r>
          </a:p>
          <a:p>
            <a:pPr eaLnBrk="1" hangingPunct="1"/>
            <a:endParaRPr lang="en-US" altLang="ko-KR" smtClean="0">
              <a:ea typeface="굴림" charset="-127"/>
            </a:endParaRPr>
          </a:p>
          <a:p>
            <a:pPr eaLnBrk="1" hangingPunct="1"/>
            <a:r>
              <a:rPr lang="en-US" altLang="ko-KR" smtClean="0">
                <a:ea typeface="굴림" charset="-127"/>
              </a:rPr>
              <a:t>If so, kernel may resume execution of interrupted process after servicing the interrupt. </a:t>
            </a:r>
          </a:p>
          <a:p>
            <a:pPr eaLnBrk="1" hangingPunct="1">
              <a:buFontTx/>
              <a:buNone/>
            </a:pPr>
            <a:endParaRPr lang="en-US" altLang="ko-KR" smtClean="0">
              <a:ea typeface="굴림" charset="-127"/>
            </a:endParaRPr>
          </a:p>
          <a:p>
            <a:pPr eaLnBrk="1" hangingPunct="1"/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z="4000" smtClean="0">
                <a:solidFill>
                  <a:srgbClr val="A50021"/>
                </a:solidFill>
              </a:rPr>
              <a:t>Introduction to the System Concepts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An overview of  the file subsystem</a:t>
            </a:r>
          </a:p>
          <a:p>
            <a:pPr lvl="1"/>
            <a:r>
              <a:rPr lang="en-US" smtClean="0"/>
              <a:t>Processes</a:t>
            </a:r>
          </a:p>
          <a:p>
            <a:pPr lvl="2"/>
            <a:r>
              <a:rPr lang="en-US" smtClean="0"/>
              <a:t>Context of a process</a:t>
            </a:r>
          </a:p>
          <a:p>
            <a:pPr lvl="2"/>
            <a:r>
              <a:rPr lang="en-US" smtClean="0"/>
              <a:t>Process states</a:t>
            </a:r>
          </a:p>
          <a:p>
            <a:pPr lvl="2"/>
            <a:r>
              <a:rPr lang="en-US" smtClean="0"/>
              <a:t>State transitions</a:t>
            </a:r>
          </a:p>
          <a:p>
            <a:pPr lvl="2"/>
            <a:r>
              <a:rPr lang="en-US" smtClean="0"/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mtClean="0"/>
              <a:t>Introduction to the System Concepts</a:t>
            </a:r>
          </a:p>
          <a:p>
            <a:pPr lvl="1"/>
            <a:r>
              <a:rPr lang="en-US" smtClean="0"/>
              <a:t>An overview of  the file subsystem</a:t>
            </a:r>
          </a:p>
          <a:p>
            <a:pPr lvl="1"/>
            <a:r>
              <a:rPr lang="en-US" smtClean="0"/>
              <a:t>Processes</a:t>
            </a:r>
          </a:p>
          <a:p>
            <a:pPr lvl="2"/>
            <a:r>
              <a:rPr lang="en-US" smtClean="0"/>
              <a:t>Context of a process</a:t>
            </a:r>
          </a:p>
          <a:p>
            <a:pPr lvl="2"/>
            <a:r>
              <a:rPr lang="en-US" smtClean="0"/>
              <a:t>Process states</a:t>
            </a:r>
          </a:p>
          <a:p>
            <a:pPr lvl="2"/>
            <a:r>
              <a:rPr lang="en-US" smtClean="0"/>
              <a:t>State transitions</a:t>
            </a:r>
          </a:p>
          <a:p>
            <a:pPr lvl="2"/>
            <a:r>
              <a:rPr lang="en-US" smtClean="0"/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Files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004888"/>
            <a:ext cx="8720137" cy="3067050"/>
          </a:xfrm>
        </p:spPr>
        <p:txBody>
          <a:bodyPr/>
          <a:lstStyle/>
          <a:p>
            <a:r>
              <a:rPr lang="en-US" i="1" dirty="0" smtClean="0">
                <a:solidFill>
                  <a:srgbClr val="0000CC"/>
                </a:solidFill>
              </a:rPr>
              <a:t>What is file?</a:t>
            </a:r>
          </a:p>
          <a:p>
            <a:pPr lvl="1"/>
            <a:r>
              <a:rPr lang="en-US" i="1" dirty="0" smtClean="0">
                <a:solidFill>
                  <a:srgbClr val="0000CC"/>
                </a:solidFill>
              </a:rPr>
              <a:t>A container for data with name</a:t>
            </a:r>
          </a:p>
          <a:p>
            <a:pPr lvl="2"/>
            <a:r>
              <a:rPr lang="en-US" dirty="0" smtClean="0"/>
              <a:t>contiguous / non-contiguous storage</a:t>
            </a:r>
          </a:p>
          <a:p>
            <a:pPr>
              <a:buNone/>
            </a:pPr>
            <a:endParaRPr lang="en-US" i="1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Internal representation of a file is given by an </a:t>
            </a:r>
            <a:r>
              <a:rPr lang="en-US" dirty="0" err="1" smtClean="0"/>
              <a:t>inode</a:t>
            </a:r>
            <a:r>
              <a:rPr lang="en-US" dirty="0" smtClean="0"/>
              <a:t>, which contains a description of the disk layout of the file data and other information such as the file owner, access permissions and access times.</a:t>
            </a:r>
          </a:p>
          <a:p>
            <a:r>
              <a:rPr lang="en-US" dirty="0" err="1" smtClean="0"/>
              <a:t>Inode</a:t>
            </a:r>
            <a:r>
              <a:rPr lang="en-US" dirty="0" smtClean="0"/>
              <a:t>  - Index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mtClean="0"/>
              <a:t>Overview of File Subsystem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Each file on disk has an associated data structure in the operating system, called an "</a:t>
            </a:r>
            <a:r>
              <a:rPr lang="en-US" dirty="0" err="1" smtClean="0"/>
              <a:t>inode</a:t>
            </a:r>
            <a:r>
              <a:rPr lang="en-US" dirty="0" smtClean="0"/>
              <a:t>" </a:t>
            </a:r>
          </a:p>
          <a:p>
            <a:pPr eaLnBrk="1" hangingPunct="1"/>
            <a:r>
              <a:rPr lang="en-US" dirty="0" smtClean="0"/>
              <a:t>Every file has one </a:t>
            </a:r>
            <a:r>
              <a:rPr lang="en-US" dirty="0" err="1" smtClean="0"/>
              <a:t>inode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5607" name="Picture 13" descr="\includegraphics[scale=0.8]{inode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8643938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When a process refers to a file by name the kernel parses the file name one directory at a time, checks that the process has permission to search the directories in the path and retrieves the </a:t>
            </a:r>
            <a:r>
              <a:rPr lang="en-US" sz="3600" dirty="0" err="1" smtClean="0"/>
              <a:t>inode</a:t>
            </a:r>
            <a:r>
              <a:rPr lang="en-US" sz="3600" dirty="0" smtClean="0"/>
              <a:t> for the file.</a:t>
            </a:r>
          </a:p>
          <a:p>
            <a:pPr eaLnBrk="1" hangingPunct="1"/>
            <a:r>
              <a:rPr lang="en-US" sz="3600" dirty="0" smtClean="0"/>
              <a:t>E.g. if a process calls – open(“/home/</a:t>
            </a:r>
            <a:r>
              <a:rPr lang="en-US" sz="3600" dirty="0" err="1" smtClean="0"/>
              <a:t>sam</a:t>
            </a:r>
            <a:r>
              <a:rPr lang="en-US" sz="3600" dirty="0" smtClean="0"/>
              <a:t>/sample.c”,1), the kernel retrieves the </a:t>
            </a:r>
            <a:r>
              <a:rPr lang="en-US" sz="3600" dirty="0" err="1" smtClean="0"/>
              <a:t>inode</a:t>
            </a:r>
            <a:r>
              <a:rPr lang="en-US" sz="3600" dirty="0" smtClean="0"/>
              <a:t> for “/home/</a:t>
            </a:r>
            <a:r>
              <a:rPr lang="en-US" sz="3600" dirty="0" err="1" smtClean="0"/>
              <a:t>sam</a:t>
            </a:r>
            <a:r>
              <a:rPr lang="en-US" sz="3600" dirty="0" smtClean="0"/>
              <a:t>/</a:t>
            </a:r>
            <a:r>
              <a:rPr lang="en-US" sz="3600" dirty="0" err="1" smtClean="0"/>
              <a:t>sample.c</a:t>
            </a:r>
            <a:r>
              <a:rPr lang="en-US" sz="3600" dirty="0" smtClean="0"/>
              <a:t>”.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z="3600" smtClean="0"/>
              <a:t>Overview of File Subsystem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85750" y="1643050"/>
            <a:ext cx="8858250" cy="495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When a process creates a new file, the kernel assigns it an unused </a:t>
            </a:r>
            <a:r>
              <a:rPr lang="en-US" sz="3600" dirty="0" err="1" smtClean="0"/>
              <a:t>inode</a:t>
            </a:r>
            <a:r>
              <a:rPr lang="en-US" sz="3600" dirty="0" smtClean="0"/>
              <a:t>. </a:t>
            </a:r>
            <a:r>
              <a:rPr lang="en-US" sz="3600" dirty="0" err="1" smtClean="0"/>
              <a:t>Inodes</a:t>
            </a:r>
            <a:r>
              <a:rPr lang="en-US" sz="3600" dirty="0" smtClean="0"/>
              <a:t> are stored in the file system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z="3600" smtClean="0"/>
              <a:t>Overview of File Subsystem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Inode Structure</a:t>
            </a:r>
          </a:p>
        </p:txBody>
      </p:sp>
      <p:pic>
        <p:nvPicPr>
          <p:cNvPr id="26630" name="Picture 11" descr="D:\OSA\inode_with_signatures.jpg"/>
          <p:cNvPicPr>
            <a:picLocks noChangeAspect="1" noChangeArrowheads="1"/>
          </p:cNvPicPr>
          <p:nvPr/>
        </p:nvPicPr>
        <p:blipFill>
          <a:blip r:embed="rId2" cstate="print"/>
          <a:srcRect r="7114" b="4176"/>
          <a:stretch>
            <a:fillRect/>
          </a:stretch>
        </p:blipFill>
        <p:spPr bwMode="auto">
          <a:xfrm>
            <a:off x="71438" y="1143000"/>
            <a:ext cx="90376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Several file names may be associated with a single </a:t>
            </a:r>
            <a:r>
              <a:rPr lang="en-US" sz="3600" dirty="0" err="1" smtClean="0"/>
              <a:t>inode</a:t>
            </a:r>
            <a:r>
              <a:rPr lang="en-US" sz="3600" dirty="0" smtClean="0"/>
              <a:t>, but each file is controlled by exactly ONE </a:t>
            </a:r>
            <a:r>
              <a:rPr lang="en-US" sz="3600" dirty="0" err="1" smtClean="0"/>
              <a:t>inode</a:t>
            </a:r>
            <a:r>
              <a:rPr lang="en-US" sz="3600" dirty="0" smtClean="0"/>
              <a:t>.</a:t>
            </a:r>
          </a:p>
          <a:p>
            <a:pPr eaLnBrk="1" hangingPunct="1"/>
            <a:r>
              <a:rPr lang="en-US" sz="3600" dirty="0" err="1" smtClean="0"/>
              <a:t>ls</a:t>
            </a:r>
            <a:r>
              <a:rPr lang="en-US" sz="3600" dirty="0" smtClean="0"/>
              <a:t> –</a:t>
            </a:r>
            <a:r>
              <a:rPr lang="en-US" sz="3600" dirty="0" err="1" smtClean="0"/>
              <a:t>i</a:t>
            </a:r>
            <a:r>
              <a:rPr lang="en-US" sz="3600" dirty="0" smtClean="0"/>
              <a:t>       (to get </a:t>
            </a:r>
            <a:r>
              <a:rPr lang="en-US" sz="3600" dirty="0" err="1" smtClean="0"/>
              <a:t>inode</a:t>
            </a:r>
            <a:r>
              <a:rPr lang="en-US" sz="3600" dirty="0" smtClean="0"/>
              <a:t> number)</a:t>
            </a:r>
          </a:p>
          <a:p>
            <a:pPr eaLnBrk="1" hangingPunct="1"/>
            <a:r>
              <a:rPr lang="en-US" sz="2800" dirty="0" smtClean="0"/>
              <a:t>$ </a:t>
            </a:r>
            <a:r>
              <a:rPr lang="en-US" sz="2800" dirty="0" err="1" smtClean="0"/>
              <a:t>ls</a:t>
            </a:r>
            <a:r>
              <a:rPr lang="en-US" sz="2800" dirty="0" smtClean="0"/>
              <a:t> -</a:t>
            </a:r>
            <a:r>
              <a:rPr lang="en-US" sz="2800" dirty="0" err="1" smtClean="0"/>
              <a:t>li</a:t>
            </a:r>
            <a:r>
              <a:rPr lang="en-US" sz="2800" dirty="0" smtClean="0"/>
              <a:t> /</a:t>
            </a:r>
            <a:r>
              <a:rPr lang="en-US" sz="2800" dirty="0" err="1" smtClean="0"/>
              <a:t>tmp</a:t>
            </a:r>
            <a:r>
              <a:rPr lang="en-US" sz="2800" dirty="0" smtClean="0"/>
              <a:t>/a /home/bob/</a:t>
            </a:r>
            <a:r>
              <a:rPr lang="en-US" sz="2800" dirty="0" err="1" smtClean="0"/>
              <a:t>xfile</a:t>
            </a:r>
            <a:r>
              <a:rPr lang="en-US" sz="2800" dirty="0" smtClean="0"/>
              <a:t> /</a:t>
            </a:r>
            <a:r>
              <a:rPr lang="en-US" sz="2800" dirty="0" err="1" smtClean="0"/>
              <a:t>var</a:t>
            </a:r>
            <a:r>
              <a:rPr lang="en-US" sz="2800" dirty="0" smtClean="0"/>
              <a:t>/</a:t>
            </a:r>
            <a:r>
              <a:rPr lang="en-US" sz="2800" dirty="0" err="1" smtClean="0"/>
              <a:t>tmp</a:t>
            </a:r>
            <a:r>
              <a:rPr lang="en-US" sz="2800" dirty="0" smtClean="0"/>
              <a:t>/file 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114693</a:t>
            </a:r>
            <a:r>
              <a:rPr lang="en-US" sz="2800" dirty="0" smtClean="0"/>
              <a:t>  -</a:t>
            </a:r>
            <a:r>
              <a:rPr lang="en-US" sz="2800" dirty="0" err="1" smtClean="0"/>
              <a:t>rw</a:t>
            </a:r>
            <a:r>
              <a:rPr lang="en-US" sz="2800" dirty="0" smtClean="0"/>
              <a:t>-r-r-  </a:t>
            </a:r>
            <a:r>
              <a:rPr lang="en-US" sz="2800" b="1" dirty="0" smtClean="0"/>
              <a:t>3</a:t>
            </a:r>
            <a:r>
              <a:rPr lang="en-US" sz="2800" dirty="0" smtClean="0"/>
              <a:t>  </a:t>
            </a:r>
            <a:r>
              <a:rPr lang="en-US" sz="2800" dirty="0" err="1" smtClean="0"/>
              <a:t>hjc</a:t>
            </a:r>
            <a:r>
              <a:rPr lang="en-US" sz="2800" dirty="0" smtClean="0"/>
              <a:t>  </a:t>
            </a:r>
            <a:r>
              <a:rPr lang="en-US" sz="2800" dirty="0" err="1" smtClean="0"/>
              <a:t>hjc</a:t>
            </a:r>
            <a:r>
              <a:rPr lang="en-US" sz="2800" dirty="0" smtClean="0"/>
              <a:t>  5   Sep 6 13:55 /</a:t>
            </a:r>
            <a:r>
              <a:rPr lang="en-US" sz="2800" dirty="0" err="1" smtClean="0"/>
              <a:t>tmp</a:t>
            </a:r>
            <a:r>
              <a:rPr lang="en-US" sz="2800" dirty="0" smtClean="0"/>
              <a:t>/a 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114693</a:t>
            </a:r>
            <a:r>
              <a:rPr lang="en-US" sz="2800" dirty="0" smtClean="0"/>
              <a:t>  -</a:t>
            </a:r>
            <a:r>
              <a:rPr lang="en-US" sz="2800" dirty="0" err="1" smtClean="0"/>
              <a:t>rw</a:t>
            </a:r>
            <a:r>
              <a:rPr lang="en-US" sz="2800" dirty="0" smtClean="0"/>
              <a:t>-r-r-  </a:t>
            </a:r>
            <a:r>
              <a:rPr lang="en-US" sz="2800" b="1" dirty="0" smtClean="0"/>
              <a:t>3</a:t>
            </a:r>
            <a:r>
              <a:rPr lang="en-US" sz="2800" dirty="0" smtClean="0"/>
              <a:t>  </a:t>
            </a:r>
            <a:r>
              <a:rPr lang="en-US" sz="2800" dirty="0" err="1" smtClean="0"/>
              <a:t>hjc</a:t>
            </a:r>
            <a:r>
              <a:rPr lang="en-US" sz="2800" dirty="0" smtClean="0"/>
              <a:t>  </a:t>
            </a:r>
            <a:r>
              <a:rPr lang="en-US" sz="2800" dirty="0" err="1" smtClean="0"/>
              <a:t>hjc</a:t>
            </a:r>
            <a:r>
              <a:rPr lang="en-US" sz="2800" dirty="0" smtClean="0"/>
              <a:t>  5   Sep 6 13:55 /home/bob/</a:t>
            </a:r>
            <a:r>
              <a:rPr lang="en-US" sz="2800" dirty="0" err="1" smtClean="0"/>
              <a:t>xfile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114693</a:t>
            </a:r>
            <a:r>
              <a:rPr lang="en-US" sz="2800" dirty="0" smtClean="0"/>
              <a:t>  -</a:t>
            </a:r>
            <a:r>
              <a:rPr lang="en-US" sz="2800" dirty="0" err="1" smtClean="0"/>
              <a:t>rw</a:t>
            </a:r>
            <a:r>
              <a:rPr lang="en-US" sz="2800" dirty="0" smtClean="0"/>
              <a:t>-r-r-  </a:t>
            </a:r>
            <a:r>
              <a:rPr lang="en-US" sz="2800" b="1" dirty="0" smtClean="0"/>
              <a:t>3 </a:t>
            </a:r>
            <a:r>
              <a:rPr lang="en-US" sz="2800" dirty="0" smtClean="0"/>
              <a:t> </a:t>
            </a:r>
            <a:r>
              <a:rPr lang="en-US" sz="2800" dirty="0" err="1" smtClean="0"/>
              <a:t>hjc</a:t>
            </a:r>
            <a:r>
              <a:rPr lang="en-US" sz="2800" dirty="0" smtClean="0"/>
              <a:t>  </a:t>
            </a:r>
            <a:r>
              <a:rPr lang="en-US" sz="2800" dirty="0" err="1" smtClean="0"/>
              <a:t>hjc</a:t>
            </a:r>
            <a:r>
              <a:rPr lang="en-US" sz="2800" dirty="0" smtClean="0"/>
              <a:t>  5   Sep 6 13:55 /</a:t>
            </a:r>
            <a:r>
              <a:rPr lang="en-US" sz="2800" dirty="0" err="1" smtClean="0"/>
              <a:t>var</a:t>
            </a:r>
            <a:r>
              <a:rPr lang="en-US" sz="2800" dirty="0" smtClean="0"/>
              <a:t>/</a:t>
            </a:r>
            <a:r>
              <a:rPr lang="en-US" sz="2800" dirty="0" err="1" smtClean="0"/>
              <a:t>tmp</a:t>
            </a:r>
            <a:r>
              <a:rPr lang="en-US" sz="2800" dirty="0" smtClean="0"/>
              <a:t>/file 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z="3600" smtClean="0"/>
              <a:t>Overview of File Subsystem (cont..)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85750" y="5786438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Inode no.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1500188" y="58578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Permissions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857500" y="58578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Link count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3929063" y="5857875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Owner/group     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5143500" y="585787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size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857875" y="5857875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Time Stamp</a:t>
            </a:r>
          </a:p>
        </p:txBody>
      </p:sp>
      <p:cxnSp>
        <p:nvCxnSpPr>
          <p:cNvPr id="27661" name="Straight Arrow Connector 14"/>
          <p:cNvCxnSpPr>
            <a:cxnSpLocks noChangeShapeType="1"/>
            <a:stCxn id="27655" idx="0"/>
          </p:cNvCxnSpPr>
          <p:nvPr/>
        </p:nvCxnSpPr>
        <p:spPr bwMode="auto">
          <a:xfrm rot="5400000" flipH="1" flipV="1">
            <a:off x="642938" y="5500687"/>
            <a:ext cx="357188" cy="2143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662" name="Straight Arrow Connector 17"/>
          <p:cNvCxnSpPr>
            <a:cxnSpLocks noChangeShapeType="1"/>
            <a:stCxn id="27656" idx="0"/>
          </p:cNvCxnSpPr>
          <p:nvPr/>
        </p:nvCxnSpPr>
        <p:spPr bwMode="auto">
          <a:xfrm rot="5400000" flipH="1" flipV="1">
            <a:off x="1892300" y="5680075"/>
            <a:ext cx="357188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663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2822575" y="5678488"/>
            <a:ext cx="357187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664" name="Straight Arrow Connector 21"/>
          <p:cNvCxnSpPr>
            <a:cxnSpLocks noChangeShapeType="1"/>
          </p:cNvCxnSpPr>
          <p:nvPr/>
        </p:nvCxnSpPr>
        <p:spPr bwMode="auto">
          <a:xfrm rot="10800000">
            <a:off x="3857625" y="5572125"/>
            <a:ext cx="428625" cy="3571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665" name="Straight Arrow Connector 23"/>
          <p:cNvCxnSpPr>
            <a:cxnSpLocks noChangeShapeType="1"/>
          </p:cNvCxnSpPr>
          <p:nvPr/>
        </p:nvCxnSpPr>
        <p:spPr bwMode="auto">
          <a:xfrm rot="10800000">
            <a:off x="4573588" y="5429250"/>
            <a:ext cx="784225" cy="5000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766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894388" y="5678488"/>
            <a:ext cx="357187" cy="15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Finding a file’s Inode  on Disk</a:t>
            </a:r>
          </a:p>
        </p:txBody>
      </p:sp>
      <p:sp>
        <p:nvSpPr>
          <p:cNvPr id="28678" name="Content Placeholder 7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 cstate="print"/>
          <a:srcRect t="9172"/>
          <a:stretch>
            <a:fillRect/>
          </a:stretch>
        </p:blipFill>
        <p:spPr bwMode="auto">
          <a:xfrm>
            <a:off x="404813" y="1071563"/>
            <a:ext cx="8310562" cy="528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when a user issues </a:t>
            </a:r>
            <a:r>
              <a:rPr lang="en-US" i="1" smtClean="0"/>
              <a:t>open(``/etc/passwd'', ...)</a:t>
            </a:r>
            <a:r>
              <a:rPr lang="en-US" smtClean="0"/>
              <a:t> the kernel performs the following operations:</a:t>
            </a:r>
          </a:p>
          <a:p>
            <a:pPr lvl="1"/>
            <a:r>
              <a:rPr lang="en-US" sz="2400" smtClean="0"/>
              <a:t>kernel finds the inode of the </a:t>
            </a:r>
            <a:r>
              <a:rPr lang="en-US" sz="2400" b="1" smtClean="0"/>
              <a:t>root directory </a:t>
            </a:r>
            <a:r>
              <a:rPr lang="en-US" sz="2400" smtClean="0"/>
              <a:t>and search the corresponding file for the entry ``etc'' </a:t>
            </a:r>
          </a:p>
          <a:p>
            <a:pPr lvl="2"/>
            <a:r>
              <a:rPr lang="en-US" sz="2000" smtClean="0"/>
              <a:t>when the entry ``etc'' is found, fetch its </a:t>
            </a:r>
            <a:r>
              <a:rPr lang="en-US" sz="2000" b="1" smtClean="0"/>
              <a:t>corresponding inode</a:t>
            </a:r>
            <a:r>
              <a:rPr lang="en-US" sz="2000" smtClean="0"/>
              <a:t> and check that it is of type directory </a:t>
            </a:r>
          </a:p>
          <a:p>
            <a:pPr lvl="1"/>
            <a:r>
              <a:rPr lang="en-US" sz="2400" smtClean="0"/>
              <a:t>scan the file associated with ``/etc'' looking for ``passwd'‘</a:t>
            </a:r>
          </a:p>
          <a:p>
            <a:pPr lvl="1"/>
            <a:r>
              <a:rPr lang="en-US" sz="2400" smtClean="0"/>
              <a:t>finally, fetch the inode associated with </a:t>
            </a:r>
            <a:r>
              <a:rPr lang="en-US" sz="2400" i="1" smtClean="0"/>
              <a:t>passwd</a:t>
            </a:r>
            <a:r>
              <a:rPr lang="en-US" sz="2400" smtClean="0"/>
              <a:t>'s directory entry, verify that it is a regular file, and start accessing the 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071563"/>
            <a:ext cx="8556625" cy="6143625"/>
          </a:xfrm>
        </p:spPr>
        <p:txBody>
          <a:bodyPr/>
          <a:lstStyle/>
          <a:p>
            <a:pPr eaLnBrk="1" hangingPunct="1"/>
            <a:r>
              <a:rPr lang="en-US" sz="2800" smtClean="0"/>
              <a:t>Inode Table</a:t>
            </a:r>
          </a:p>
          <a:p>
            <a:pPr lvl="1" eaLnBrk="1" hangingPunct="1"/>
            <a:r>
              <a:rPr lang="en-US" sz="2000" smtClean="0"/>
              <a:t>List of all I-nodes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800" smtClean="0"/>
              <a:t>Global File table</a:t>
            </a:r>
          </a:p>
          <a:p>
            <a:pPr lvl="1" eaLnBrk="1" hangingPunct="1"/>
            <a:r>
              <a:rPr lang="en-US" sz="2000" smtClean="0"/>
              <a:t>It is global to the kernel</a:t>
            </a:r>
          </a:p>
          <a:p>
            <a:pPr lvl="1" eaLnBrk="1" hangingPunct="1"/>
            <a:r>
              <a:rPr lang="en-US" sz="2000" smtClean="0"/>
              <a:t> It keeps track of the byte offset in the file where the user's next read/write will start .</a:t>
            </a:r>
          </a:p>
          <a:p>
            <a:pPr lvl="1" eaLnBrk="1" hangingPunct="1"/>
            <a:r>
              <a:rPr lang="en-US" sz="2000" smtClean="0"/>
              <a:t>It also keeps track of the access rights allowed to the opening process.  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800" smtClean="0"/>
              <a:t>User/Process File Descriptor table</a:t>
            </a:r>
          </a:p>
          <a:p>
            <a:pPr lvl="1" eaLnBrk="1" hangingPunct="1"/>
            <a:r>
              <a:rPr lang="en-US" sz="2000" smtClean="0"/>
              <a:t>local to every process </a:t>
            </a:r>
          </a:p>
          <a:p>
            <a:pPr lvl="1" eaLnBrk="1" hangingPunct="1"/>
            <a:r>
              <a:rPr lang="en-US" sz="2000" smtClean="0"/>
              <a:t>contains information like the identifiers of the files opened by the process. </a:t>
            </a:r>
          </a:p>
          <a:p>
            <a:pPr lvl="1" eaLnBrk="1" hangingPunct="1"/>
            <a:r>
              <a:rPr lang="en-US" sz="2000" smtClean="0"/>
              <a:t>Whenever, a process creates / open a file, it gets an index from this table called as ”File Descriptor”.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mtClean="0"/>
              <a:t>Data Structure for File Access</a:t>
            </a:r>
          </a:p>
        </p:txBody>
      </p:sp>
      <p:grpSp>
        <p:nvGrpSpPr>
          <p:cNvPr id="30727" name="Group 4"/>
          <p:cNvGrpSpPr>
            <a:grpSpLocks/>
          </p:cNvGrpSpPr>
          <p:nvPr/>
        </p:nvGrpSpPr>
        <p:grpSpPr bwMode="auto">
          <a:xfrm>
            <a:off x="4530725" y="1641475"/>
            <a:ext cx="565150" cy="1525588"/>
            <a:chOff x="1200" y="2064"/>
            <a:chExt cx="432" cy="139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00" y="2064"/>
              <a:ext cx="432" cy="143"/>
            </a:xfrm>
            <a:prstGeom prst="rect">
              <a:avLst/>
            </a:prstGeom>
            <a:gradFill rotWithShape="0">
              <a:gsLst>
                <a:gs pos="0">
                  <a:srgbClr val="1ACA27">
                    <a:gamma/>
                    <a:shade val="46275"/>
                    <a:invGamma/>
                  </a:srgbClr>
                </a:gs>
                <a:gs pos="50000">
                  <a:srgbClr val="1ACA27"/>
                </a:gs>
                <a:gs pos="100000">
                  <a:srgbClr val="1ACA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00" y="2207"/>
              <a:ext cx="432" cy="145"/>
            </a:xfrm>
            <a:prstGeom prst="rect">
              <a:avLst/>
            </a:prstGeom>
            <a:gradFill rotWithShape="0">
              <a:gsLst>
                <a:gs pos="0">
                  <a:srgbClr val="1ACA27">
                    <a:gamma/>
                    <a:shade val="46275"/>
                    <a:invGamma/>
                  </a:srgbClr>
                </a:gs>
                <a:gs pos="50000">
                  <a:srgbClr val="1ACA27"/>
                </a:gs>
                <a:gs pos="100000">
                  <a:srgbClr val="1ACA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00" y="2352"/>
              <a:ext cx="432" cy="143"/>
            </a:xfrm>
            <a:prstGeom prst="rect">
              <a:avLst/>
            </a:prstGeom>
            <a:gradFill rotWithShape="0">
              <a:gsLst>
                <a:gs pos="0">
                  <a:srgbClr val="1ACA27">
                    <a:gamma/>
                    <a:shade val="46275"/>
                    <a:invGamma/>
                  </a:srgbClr>
                </a:gs>
                <a:gs pos="50000">
                  <a:srgbClr val="1ACA27"/>
                </a:gs>
                <a:gs pos="100000">
                  <a:srgbClr val="1ACA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00" y="2496"/>
              <a:ext cx="432" cy="960"/>
            </a:xfrm>
            <a:prstGeom prst="rect">
              <a:avLst/>
            </a:prstGeom>
            <a:gradFill rotWithShape="0">
              <a:gsLst>
                <a:gs pos="0">
                  <a:srgbClr val="1ACA27">
                    <a:gamma/>
                    <a:shade val="46275"/>
                    <a:invGamma/>
                  </a:srgbClr>
                </a:gs>
                <a:gs pos="50000">
                  <a:srgbClr val="1ACA27"/>
                </a:gs>
                <a:gs pos="100000">
                  <a:srgbClr val="1ACA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28" name="Group 9"/>
          <p:cNvGrpSpPr>
            <a:grpSpLocks/>
          </p:cNvGrpSpPr>
          <p:nvPr/>
        </p:nvGrpSpPr>
        <p:grpSpPr bwMode="auto">
          <a:xfrm>
            <a:off x="6130925" y="1641475"/>
            <a:ext cx="565150" cy="1525588"/>
            <a:chOff x="2208" y="2064"/>
            <a:chExt cx="432" cy="1392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208" y="2064"/>
              <a:ext cx="432" cy="336"/>
            </a:xfrm>
            <a:prstGeom prst="rect">
              <a:avLst/>
            </a:prstGeom>
            <a:gradFill rotWithShape="0">
              <a:gsLst>
                <a:gs pos="0">
                  <a:srgbClr val="C91B3C">
                    <a:gamma/>
                    <a:shade val="46275"/>
                    <a:invGamma/>
                  </a:srgbClr>
                </a:gs>
                <a:gs pos="50000">
                  <a:srgbClr val="C91B3C"/>
                </a:gs>
                <a:gs pos="100000">
                  <a:srgbClr val="C91B3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08" y="2400"/>
              <a:ext cx="432" cy="143"/>
            </a:xfrm>
            <a:prstGeom prst="rect">
              <a:avLst/>
            </a:prstGeom>
            <a:gradFill rotWithShape="0">
              <a:gsLst>
                <a:gs pos="0">
                  <a:srgbClr val="C91B3C">
                    <a:gamma/>
                    <a:shade val="46275"/>
                    <a:invGamma/>
                  </a:srgbClr>
                </a:gs>
                <a:gs pos="50000">
                  <a:srgbClr val="C91B3C"/>
                </a:gs>
                <a:gs pos="100000">
                  <a:srgbClr val="C91B3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208" y="2543"/>
              <a:ext cx="432" cy="384"/>
            </a:xfrm>
            <a:prstGeom prst="rect">
              <a:avLst/>
            </a:prstGeom>
            <a:gradFill rotWithShape="0">
              <a:gsLst>
                <a:gs pos="0">
                  <a:srgbClr val="C91B3C">
                    <a:gamma/>
                    <a:shade val="46275"/>
                    <a:invGamma/>
                  </a:srgbClr>
                </a:gs>
                <a:gs pos="50000">
                  <a:srgbClr val="C91B3C"/>
                </a:gs>
                <a:gs pos="100000">
                  <a:srgbClr val="C91B3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208" y="2927"/>
              <a:ext cx="432" cy="145"/>
            </a:xfrm>
            <a:prstGeom prst="rect">
              <a:avLst/>
            </a:prstGeom>
            <a:gradFill rotWithShape="0">
              <a:gsLst>
                <a:gs pos="0">
                  <a:srgbClr val="C91B3C">
                    <a:gamma/>
                    <a:shade val="46275"/>
                    <a:invGamma/>
                  </a:srgbClr>
                </a:gs>
                <a:gs pos="50000">
                  <a:srgbClr val="C91B3C"/>
                </a:gs>
                <a:gs pos="100000">
                  <a:srgbClr val="C91B3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208" y="3072"/>
              <a:ext cx="432" cy="384"/>
            </a:xfrm>
            <a:prstGeom prst="rect">
              <a:avLst/>
            </a:prstGeom>
            <a:gradFill rotWithShape="0">
              <a:gsLst>
                <a:gs pos="0">
                  <a:srgbClr val="C91B3C">
                    <a:gamma/>
                    <a:shade val="46275"/>
                    <a:invGamma/>
                  </a:srgbClr>
                </a:gs>
                <a:gs pos="50000">
                  <a:srgbClr val="C91B3C"/>
                </a:gs>
                <a:gs pos="100000">
                  <a:srgbClr val="C91B3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29" name="Group 15"/>
          <p:cNvGrpSpPr>
            <a:grpSpLocks/>
          </p:cNvGrpSpPr>
          <p:nvPr/>
        </p:nvGrpSpPr>
        <p:grpSpPr bwMode="auto">
          <a:xfrm>
            <a:off x="7578725" y="1641475"/>
            <a:ext cx="565150" cy="1525588"/>
            <a:chOff x="3120" y="2064"/>
            <a:chExt cx="432" cy="1392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120" y="2064"/>
              <a:ext cx="432" cy="336"/>
            </a:xfrm>
            <a:prstGeom prst="rect">
              <a:avLst/>
            </a:prstGeom>
            <a:gradFill rotWithShape="0">
              <a:gsLst>
                <a:gs pos="0">
                  <a:srgbClr val="DEE240">
                    <a:gamma/>
                    <a:shade val="46275"/>
                    <a:invGamma/>
                  </a:srgbClr>
                </a:gs>
                <a:gs pos="50000">
                  <a:srgbClr val="DEE240"/>
                </a:gs>
                <a:gs pos="100000">
                  <a:srgbClr val="DEE2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120" y="2400"/>
              <a:ext cx="432" cy="143"/>
            </a:xfrm>
            <a:prstGeom prst="rect">
              <a:avLst/>
            </a:prstGeom>
            <a:gradFill rotWithShape="0">
              <a:gsLst>
                <a:gs pos="0">
                  <a:srgbClr val="DEE240">
                    <a:gamma/>
                    <a:shade val="46275"/>
                    <a:invGamma/>
                  </a:srgbClr>
                </a:gs>
                <a:gs pos="50000">
                  <a:srgbClr val="DEE240"/>
                </a:gs>
                <a:gs pos="100000">
                  <a:srgbClr val="DEE2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120" y="2543"/>
              <a:ext cx="432" cy="384"/>
            </a:xfrm>
            <a:prstGeom prst="rect">
              <a:avLst/>
            </a:prstGeom>
            <a:gradFill rotWithShape="0">
              <a:gsLst>
                <a:gs pos="0">
                  <a:srgbClr val="DEE240">
                    <a:gamma/>
                    <a:shade val="46275"/>
                    <a:invGamma/>
                  </a:srgbClr>
                </a:gs>
                <a:gs pos="50000">
                  <a:srgbClr val="DEE240"/>
                </a:gs>
                <a:gs pos="100000">
                  <a:srgbClr val="DEE2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120" y="2927"/>
              <a:ext cx="432" cy="145"/>
            </a:xfrm>
            <a:prstGeom prst="rect">
              <a:avLst/>
            </a:prstGeom>
            <a:gradFill rotWithShape="0">
              <a:gsLst>
                <a:gs pos="0">
                  <a:srgbClr val="DEE240">
                    <a:gamma/>
                    <a:shade val="46275"/>
                    <a:invGamma/>
                  </a:srgbClr>
                </a:gs>
                <a:gs pos="50000">
                  <a:srgbClr val="DEE240"/>
                </a:gs>
                <a:gs pos="100000">
                  <a:srgbClr val="DEE2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120" y="3072"/>
              <a:ext cx="432" cy="384"/>
            </a:xfrm>
            <a:prstGeom prst="rect">
              <a:avLst/>
            </a:prstGeom>
            <a:gradFill rotWithShape="0">
              <a:gsLst>
                <a:gs pos="0">
                  <a:srgbClr val="DEE240">
                    <a:gamma/>
                    <a:shade val="46275"/>
                    <a:invGamma/>
                  </a:srgbClr>
                </a:gs>
                <a:gs pos="50000">
                  <a:srgbClr val="DEE240"/>
                </a:gs>
                <a:gs pos="100000">
                  <a:srgbClr val="DEE2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30" name="Text Box 21"/>
          <p:cNvSpPr txBox="1">
            <a:spLocks noChangeArrowheads="1"/>
          </p:cNvSpPr>
          <p:nvPr/>
        </p:nvSpPr>
        <p:spPr bwMode="auto">
          <a:xfrm>
            <a:off x="4143375" y="100012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ea typeface="굴림" charset="-127"/>
              </a:rPr>
              <a:t>User File Descriptor Table</a:t>
            </a:r>
          </a:p>
        </p:txBody>
      </p: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6084888" y="1095375"/>
            <a:ext cx="7731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ea typeface="굴림" charset="-127"/>
              </a:rPr>
              <a:t>File Table</a:t>
            </a:r>
          </a:p>
        </p:txBody>
      </p: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7504113" y="1095375"/>
            <a:ext cx="925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>
                <a:ea typeface="굴림" charset="-127"/>
              </a:rPr>
              <a:t>Inode Table</a:t>
            </a: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>
            <a:off x="5064125" y="1793875"/>
            <a:ext cx="941388" cy="31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5064125" y="1946275"/>
            <a:ext cx="941388" cy="209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5064125" y="2174875"/>
            <a:ext cx="941388" cy="682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6664325" y="2251075"/>
            <a:ext cx="815975" cy="44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6664325" y="3089275"/>
            <a:ext cx="815975" cy="44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z="3200" smtClean="0"/>
              <a:t>Interaction between tables with an Example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071563"/>
            <a:ext cx="8504238" cy="4572000"/>
          </a:xfrm>
        </p:spPr>
        <p:txBody>
          <a:bodyPr/>
          <a:lstStyle/>
          <a:p>
            <a:pPr algn="l" eaLnBrk="1" hangingPunct="1"/>
            <a:r>
              <a:rPr lang="en-US" smtClean="0"/>
              <a:t>Example:</a:t>
            </a:r>
            <a:br>
              <a:rPr lang="en-US" smtClean="0"/>
            </a:br>
            <a:endParaRPr lang="en-US" smtClean="0"/>
          </a:p>
          <a:p>
            <a:pPr algn="l" eaLnBrk="1" hangingPunct="1"/>
            <a:r>
              <a:rPr lang="en-US" smtClean="0"/>
              <a:t>Process A:</a:t>
            </a:r>
            <a:br>
              <a:rPr lang="en-US" smtClean="0"/>
            </a:br>
            <a:r>
              <a:rPr lang="en-US" smtClean="0"/>
              <a:t> fd1 = open("/var/file1", O_RDONLY);</a:t>
            </a:r>
            <a:br>
              <a:rPr lang="en-US" smtClean="0"/>
            </a:br>
            <a:r>
              <a:rPr lang="en-US" smtClean="0"/>
              <a:t> fd2 = open("/var/file2", O_RDWR);</a:t>
            </a:r>
            <a:br>
              <a:rPr lang="en-US" smtClean="0"/>
            </a:br>
            <a:r>
              <a:rPr lang="en-US" smtClean="0"/>
              <a:t> fd3 = open("/var/file1", O_WRONLY);</a:t>
            </a:r>
          </a:p>
          <a:p>
            <a:pPr algn="l" eaLnBrk="1" hangingPunct="1"/>
            <a:endParaRPr lang="en-US" smtClean="0"/>
          </a:p>
          <a:p>
            <a:pPr algn="l" eaLnBrk="1" hangingPunct="1"/>
            <a:r>
              <a:rPr lang="en-US" smtClean="0"/>
              <a:t>Process B:</a:t>
            </a:r>
            <a:br>
              <a:rPr lang="en-US" smtClean="0"/>
            </a:br>
            <a:r>
              <a:rPr lang="en-US" smtClean="0"/>
              <a:t> fd1 = open("/var/file1", O_RDONLY);</a:t>
            </a:r>
            <a:br>
              <a:rPr lang="en-US" smtClean="0"/>
            </a:br>
            <a:r>
              <a:rPr lang="en-US" smtClean="0"/>
              <a:t> fd2 = open("/var/file3", O_RDONLY);</a:t>
            </a:r>
          </a:p>
          <a:p>
            <a:pPr algn="l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What is Kernel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14313" y="1000125"/>
            <a:ext cx="8572500" cy="4953000"/>
          </a:xfrm>
        </p:spPr>
        <p:txBody>
          <a:bodyPr/>
          <a:lstStyle/>
          <a:p>
            <a:r>
              <a:rPr lang="en-US" smtClean="0"/>
              <a:t>It acts as an </a:t>
            </a:r>
            <a:r>
              <a:rPr lang="en-US" b="1" smtClean="0"/>
              <a:t>interface</a:t>
            </a:r>
            <a:r>
              <a:rPr lang="en-US" smtClean="0"/>
              <a:t> between the user applications and the hardware. </a:t>
            </a:r>
          </a:p>
          <a:p>
            <a:endParaRPr lang="en-US" smtClean="0"/>
          </a:p>
          <a:p>
            <a:r>
              <a:rPr lang="en-US" smtClean="0"/>
              <a:t>The main tasks of the kernel</a:t>
            </a:r>
          </a:p>
          <a:p>
            <a:pPr>
              <a:buFontTx/>
              <a:buNone/>
            </a:pPr>
            <a:r>
              <a:rPr lang="en-US" smtClean="0"/>
              <a:t>     are:</a:t>
            </a:r>
          </a:p>
          <a:p>
            <a:pPr lvl="1"/>
            <a:r>
              <a:rPr lang="en-US" sz="2400" smtClean="0"/>
              <a:t>Process management</a:t>
            </a:r>
          </a:p>
          <a:p>
            <a:pPr lvl="1"/>
            <a:r>
              <a:rPr lang="en-US" sz="2400" smtClean="0"/>
              <a:t>Device management</a:t>
            </a:r>
          </a:p>
          <a:p>
            <a:pPr lvl="1"/>
            <a:r>
              <a:rPr lang="en-US" sz="2400" smtClean="0"/>
              <a:t>Memory management</a:t>
            </a:r>
          </a:p>
          <a:p>
            <a:pPr lvl="1"/>
            <a:r>
              <a:rPr lang="en-US" sz="2400" smtClean="0"/>
              <a:t>Interrupt handling</a:t>
            </a:r>
          </a:p>
          <a:p>
            <a:pPr lvl="1"/>
            <a:r>
              <a:rPr lang="en-US" sz="2400" smtClean="0"/>
              <a:t>I/O communication</a:t>
            </a:r>
          </a:p>
          <a:p>
            <a:pPr lvl="1"/>
            <a:r>
              <a:rPr lang="en-US" sz="2400" smtClean="0"/>
              <a:t>File system...etc..</a:t>
            </a:r>
          </a:p>
          <a:p>
            <a:endParaRPr lang="en-US" smtClean="0"/>
          </a:p>
        </p:txBody>
      </p:sp>
      <p:sp>
        <p:nvSpPr>
          <p:cNvPr id="7175" name="AutoShape 2" descr="data:image/jpeg;base64,/9j/4AAQSkZJRgABAQAAAQABAAD/2wCEAAkGBg4QDxURDxEQFBUVEBQRERERFRoVERETFRAWFhYSFRIYJyYgGBsvGRUSKzsiLycpLS4tFR4xNTArNScrLCkBCQoKDgwOGg8PGTUkHSUqMCwsKSk1NS0wKiwtLC0sLy8sLCw1KSwpKiwpLi8sLC8vLCwsLCopKSksLSkpLSosLP/AABEIAMgA/QMBIgACEQEDEQH/xAAcAAEAAgMBAQEAAAAAAAAAAAAABQYDBAcBAgj/xABFEAABAwICBQQPBgUFAQEAAAABAAIDBBEFEhMWIVTRBhUx0hQiMkFRUlNhcXSSk5ShtAczNHOBkSNDYoKzNUJyhMEkdf/EABoBAQADAQEBAAAAAAAAAAAAAAABAgMEBQb/xAA4EQACAAMCCgkEAgIDAAAAAAAAAQIDERMhBAUSFTFRUoGR8EFhYpKhwdHS4TIzcbE08UKCFCJy/9oADAMBAAIRAxEAPwDuKha3ljQRPLHTguGxzY2ulLT4HaMGx9Kx8t6l7KGTI4tLnRR5mmxDZJmMdY945Sf3VNihaxoawBoHQBsAWEyY4XRHsYDgEE6XaTG6VpRXaKdN+vUW7X3D/Hm+Hm6qa+4f483w83VVURZ2sfVzvO/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a+4f483w83VVURLWPq53jNmC9rivaWvX3D/Hm+Hm6q919w/wAeb4ebqqpolrH1c7xmzBe1xXtOgYZjVNUgmnlZJbug09s3/k07R+oW6uXxvMdRBMzY8VEMZcOlzJJWsex3hFnH9QCuoLaXG4tJ5OH4JDg8ScDuevSqfvwK7y+/Au/Op/qY1VFa+X34F351P9TGqosZv17vU9fFn8X/AGf6hCIizO8IiIAiIgCIiA8XqqWH4nMaptQ6Rxp6iaSmiYT2jMgAikA8LnRze01SM3KN+nlhhpZpXQlmctcxrbPja8WLyLnb3PmVslmCnwtVev5/ROLxQcvKtloNDDLKahkjo2ts1zTEWhzX5iA2xcbm+zKelYa7HHSQOAbJBLHU0rJIyRmaJKmLaHtNnNc0uF/SEyWS50F9HzSv6LEvVDnF44jVPeZSIpWNIJzbXQRFrImjouXt2eM4+FZqPE53h5kpJo8rC5oLo3mT+gZXbHeY/uooWUyGtCSXih6flBIZNHJTSRvcx7oWmSNwmLBcx5mkhjreHz+BQ9JjtQ/DHy1DJ2WBtPFJGJH/AP1FtmBvckCwuRtAPhU5LM3hEK8fD9FxRRVfjbmTGGGCSd7Wh8gY5jGxtcTlBc8gZjY2HgC15OVbLQGKGaQzmVrWDK17HxDtmPDjZtjcE3sLd9Rksu50C6SdRQR5VNbFI6SGRkkcscLoCWFxfLbR2eDlynMNt+8VI4dWSyAmWB8JBFg5zHhwI6WuYSEoyYZkMTojcREUGgREQBERAEREBil7qH1um+oYupLlsvdQ+t031DF1JbSdLPFxvol7/IrvL78C786n+pjVUVr5ffgXfnU/1MaqirN+vd6nXiz+L/s/1CERFmd4REQBERAFqYrFK+CRsBaJHMLWOcSA0uFs1wD0XJ/RbaIQ1VUKzU8iWCDRwzVIcxoMAkneYWyM2sJj6LZgO96FjozXCsrHQCnN3wB7JXPAa/sOI5muaDmG21rDoG0K1L5DQLkAbenz7LbVbKfSYPB4apw3fj8P1KlJhtRBPRxwvjdI2Kse8yXayUvkhfILtuWds8kbDawW6/AaiRsr5XRaWWaldlYXaOOKnna8NDiLudbSG9htIGwKwlovewuOg98X6dv7L1MoKRDfq+KEJVYC+QVQzhplnimicNuR0UcOUub/AM4ujwL2elrp4JYpTBEXxFjHwue45z0uOYNyi3e2nb0qaRRUvZQ889ZVMN5MSsqoJtBQwti0ge2nzF788RaCXloJ2noPnNyvvV+q7Blo/wCBbttDJnddwdUaTt25e12E9BKtCKcplFg8CVOb/wCiGq6CqjqZJ6XQO0rGNkZMXNs6PMGva5odfY6xFu90rBRcnpY5KZ5e1xjdVSTu2jNJUbTkb4MxPSeiysCJlMtYw1rzpr+yCnwebPVODaeQTOgyxzXLHNjiDXB9gbG/R0r3k7g0lO6QubFG1+TJBC5742FubM8F9rE3GwADtQpxEymSpMKiyubwiIqmoREQBERAEREBil7qH1um+oYupLlsvdQ+t031DF1JbSdLPFxvol7/ACK7y+/Au/Op/qY1VF0HGMLZUwPheSA4Dtm901wcHNcPOHAH9FSKjk7iMRtoWTjvSRPawnzmOS1j6CQomwvKrQ1xZPl2Nm4knVu90uaXS7ug1UWTmvENym95D105rxDcpveQ9dZX6nwZ6eXL24e9D6mNFk5rxDcpveQ9dOa8Q3Kb3kPXS/U+DGXL24e9D6mNFk5rxDcpveQ9dOa8Q3Kb3kPXS/U+DGXL24e9D6mNFk5rxDcpveQ9dOa8Q3Kb3kPXS/U+DGXL24e9D6mNFk5rxDcpveQ9dOa8Q3Kb3kPXS/U+DGXL24e9D6mNFk5rxDcpveQ9dOa8Q3Kb3kPXS/U+DGXL24e9D6mNVvlvyn7Bijc3a587RbvmNpzSfKw/uVo5rxDcpveQ9dU/l9yNqJtFNUU1Q3+NBTsbpIsg0s7Wu6HE5jcC/QLBWh03p8DDCZlJbs44a/8ApepaY5A5oc03BAIPhBFwf2X2sOF8m6+nhZC2kqHBjcrS+SHNlHcgkO22Fh+i2ua8Q3Kb3kPXVb9T4M2hjgpfHD3ofUxosnNeIblN7yHrpzXiG5Te8h66X6nwZOXL24e9D6mNFk5rxDcpveQ9dOa8Q3Kb3kPXS/U+DGXL24e9D6mNFk5rxDcpveQ9dOa8Q3Kb3kPXS/U+DGXL24e9D6mNFk5rxDcpveQ9dOa8Q3Kb3kPXS/U+DGXL24e9D6mNFk5rxDcpveQ9dOa8Q3Kb3kPXS/U+DGXL24e9D6mNFk5rxDcpveQ9dejCsQ3KX9ZIesl+p8GMuXtw96H1NWXuovW6b6hi6kqXg3JGodKyWryRtjeJGwsdnc57Tdpe/YAAbGwvtA2q6LokwtVbPCxpOgjcMMDrStaaL6dPToCXULywxp9HRSTRBpkvHHEHdzpJZWxNc63eBeCR5lzqowVs5zVkktU/pLpnuyX/AKIWkMYPMB+69PB8Ec5ZVaI8WKKh1+6XXG9VKDdovnxTVSg3aL58V15tW34fJW0OyXS643qpQbtF8+KaqUG7RfPimbVt+HyLQ7JdLrjeqlBu0Xz4pqpQbtF8+KZtW34fItDsl0uuN6qUG7RfPimqlBu0Xz4pm1bfh8i0OyXS643qpQbtF8+KaqUG7RfPimbVt+HyLQ7JdLrjeqlBu0Xz4pqpQbtF8+KZtW34fItDsl1VftE/DQf/AKdB9bGqLqpQbtF8+Kp/L1tJRmNoo2ZXvZIJGkg/w5QZIiD4W22+dZzcBhlw5Tj8PkKOp+lLpdcPwjAKKaBkr6OJhkaH5NpytdtaCdm3Lbvd9bmqlBu0Xz4q6xcmqqPw+RlnZLpdcb1UoN2i+fFNVKDdovnxU5tW34fItDsl0uuN6qUG7RfPimqlBu0Xz4pm1bfh8i0OyXS643qpQbtF8+KaqUG7RfPimbVt+HyLQ7JdLrjeqlBu0Xz4pqpQbtF8+KZtW34fItDsl0uuN6qUG7RfPimqlBu0Xz4pm1bfh8i0OyXXl1xzVSg3aL58U1UoN2j/AEuPndM2rb8PkWh2RFyzCsRnoJodHLK6nkniglp5XmRrNLII2yRPddzCHObdt8pF9gK6muDCMHcmKjLJ1Kp9pv8Apx9ao/rYlXFY/tN/04+tUf1sSri9XF/2t78jOPSERF3lAiIgCIiAIiIAiIgCLDVVbIm55DZuZrb2J2veGNFh/U5v7r4kxGJsrYS7+I5pcGAEnKOlzrA5R5zYKHEkDZUJyr5NtromRuNsszH3/pvZ4/VpP6gKaRRFCo1kvQSAABYbANgA6APAvV4vVYgIsIq2GUxA9uGNkLbHYxznNBv0dLXfssyVqAiIgCIiAIiIAiIgCIiA0cU/kev0X1kS64uR4p/I9fovrIl1xeRjLTCawFU+03/Tj61R/WxKuKx/ab/px9ao/rYlXF0Yv+1vfkVj0hERd5QIiIAiIgCIiAIiICF5Xh3YhykB2mpspcLgHsyKxI74utHAqgQsqBK1xrGsfNUZzd0+VpLXxuHTFssAO56LX6bFVUjJW5JBduZrrXI2seHtNx/U1v7L4qsOilex723fG7NG8Etc0npF2kEg98dB74WMUtuPKRNSq4ZLiLxDO1tW7OY3SF8tOaV0b7Z8kTTmbZpJFtuwX76kMGhmlfPLJUz2jrahkcTXARhrH2DX7LuHmvYWC34OTNHHIJGRZSHZ2gPfo2u8ZsV8gPoC3aaijjDgxtg+R8r9pN3vN3O29Fz+ipBJiVKvx/olsq1F2Sylpap1VO973UokY8jQuZM9jCMlr5rPvmve4XzNVV1RLOYhWfw55IYtBJAyJujsAZI5DmeSdu3ZYi3hVnGFw6JkOXtI9GWNue10Tg5m29zYtb0nvbbrXreTdJM8ySR9s4APLXvZnA2DOGEB+zw3UOTFSifj/YqamFvkNaTM0NkOG0xkaDcNeZ58wBHnup5YGUUbZNIG2cY2xXue4Y5zmtt0dLnfus63ghcKoyGERFcgIiIAiIgCIiAIiIDRxT+R6/RfWRLri5Hin8j1+i+siXXF5GMtMJrAVT7Tf9OPrVH9bEq4rly0waSroZIobaTNHLGHGzXPhmZKGE96+S1+9e652/H4IzkqSaaQd1FUgxuHoJ7Vw84JBW2Lok5bh6a+hEekkkUbrLQ71Te9ZxTWWh3qm96zivSozMklHVuNxRVENO7up8+XwDI2+309C81lod6pves4rnnKpzp8SjniqqQAG0BMwswQjPeQi4bmcXW9O1YT4ooIawqt6JSqdVRRbOU1CQCammBsCRpWGx8F7r61lod6pves4rejIJJFG6y0O9U3vWcU1lod6pves4pRgkkUbrLQ71Te9ZxTWWh3qm96zilGCSRRustDvVN71nFNZaHeqb3rOKUYJJR2NY3FStjdJ0STMhHmLztd6AASvNZaHeqb3rOKov2jStq3xCKppdG1zWfeguL5XWMha29mNAbt85WM+KKCBuFXkq9nTEUHhfKOmEEYnqqXSBgbJaZhBcNhcDfv2v8AqtrWWh3qm96zitVVqtCCSRRustDvVN71nFNZaHeqb3rOKmjBJIo3WWh3qm96zimstDvVN71nFKMEkijdZaHeqb3rOKay0O9U3vWcUowSS8uo7WWh3qm96zio/H8dgkppI6eqpdI9uja50zQ1odsc4nzNJ+SiKqVaAksCxqOsh00XRney3fu1xHzGU/3KQXOfs3q2UscjZqml0b3FzRpWh7HseWG7TbY4AEHzDwq6ay0O9U3vWcVnJiijgUUSvJdzJJFG6y0O9U3vWcUPKWh3qn963itaMgyYp/I9fovrIl1xcowunfiE0LadjzCyoinmqS0thywyiQRxudbSOLmgbLgAkkrq68XGMScSS6DWAL4lha4Wc0OHgcLj9isGJYgynhdLJfK0XsBdziSA1rR3ySQB5yq1Li+Iy7Q6GnHeYGaaQf8AJ5Ibf0D9SvLbS0mM/Cpcj63fqLNzbB5KL2G8E5tg8lF7DeCqvZOJb4z4dvFOycS3xnw7eKWi1nLnSTqfO8tXNsHkovYbwVT5SUMIxjCwI47Hs64yixtSi1x319dk4lvjPh28VR+UfLDJidKZsQiDqc1QkLoA0w56cWuy/bZhayZafSaS8YS5jpCnwOxc2weSi9hvBObYPJRew3gqnHWYi5ocKttiARemaDtF9ovsX12TiW+M+HbxS0WszznJ1PneWrm2DyUXsN4JzbB5KL2G8FVeycS3xnw7estql5S1ELmtqxG+NzgzTxAsLC42bpIyTsuR2wOy/R30UxPQy8GMZEbydH5LBzbB5KL2G8E5tg8lF7DeC2VXcV5RS6V0FKxhcy2lmlvo2OIBDGsbYvdYg9IAuPQrZT1nZNmwSocqN3EzzbB5KL2G8E5tg8lF7DeCqpqsS3tg8wp22+bk7JxLfGfDt4qtotZwZ0k6nzvLVzbB5KL2G8FU/tEoYWxUlo4xfF6EGzRtBqBcehfXZOJb4z4dvFU3l9ylkjMENRXRh7a2knyugDLMbN98DezgC03HmTLT6S8GMJUbyYUzrnNsHkovYbwTm2DyUXsN4Km0GMVs8TZYq1rmPF2O7GaMwuRcAm9ti2OycS3xnw7eKWi1lXjOSrmnzvLVzbB5KL2G8E5tg8lF7DeCqvZOJb4z4dvFfceI4kzbpoJf6JIsl/Q9hNvTY+hLRawsZyOss/NsHkovYbwTm2DyUXsN4LXwTGG1MZdlLHscWSxuNyx4ANrjpFiCD3wV9Y1i7aaLOWue5zhHHG3upHm9m3OwbAST3gCrVZ32kGRl1u01M3NsHkovYbwTm2DyUXsN4KsSYliT9umgi/oZFpLeYveRf9gvjsnEt8Z8O3iq2i1nA8ZyFrLVzbB5KL2G8E5tg8lF7DeCqvZOJb4z4dvFauJY3WU0ZlnrmMYCA55pmkNzODQTY7Bcjb50tFrCxnJbok+d5t/ZnQwuw1pdHGT2TWbS0E7K+aytPNsHkovYbwXJvs65RTSU+gp66PM2SokcwQB2Rr6yQhxfe3bZrgeA+ZW/snEt8Z8O3ilol0lo8YSoInDEmWrm2DyUXsN4L0YdAOiKP2G8FVOycS3xnw7eKCqxLe2frTtt8nJaLWUzpJ1PneXNFXMM5RzCVsNU1l5CWxTRXDHOAJyOY65Y6wNtpBt3uhWNTpO+TOgnQ5UDIHlr+E/7FN9VGtFb3LX8J/2Kb6qNaKxm9B4ONfvL8ebPERFieUFz3lhyH7JxijnDbxu/E7Nn8Dt25v8AkLN/RdCRSnQ1lTYpUWVDqoERFBkFH4/+Gf8A2f5WqQUfj/4Z/wDZ/larQfUiVpL6qTT/AH9V627/ABRq7Kk0/wB/Vetu/wAUa3mfSfQY2+1D+fI2URFzHzwVD+1Xki+uZTOiHbtqGwuIHRFK4AuPmDg0/qVfEUp0dTWVNcqNRw6UYqSmZFG2Ngs1jGsaPA1oAA/YLKiKDLSEREBn5I/fVf5sX07V98sO6pPWz9JOvjkj99V/mxfTtX3yw7qk9bP0k66v8d3kfRQ/wN3maqIi5T50LVxTD2VEEkD+5kjdGfMHC1x5+C2kQlOjqikfZPyXfRUkhmbllkmdm8OSJxY0ei+c+hwV3RFLdXUvNmObG430hERQZmrWfe03rkP/AKruqRWfe03rkP8A6ruumX9J9Din7cX5IHlr+E/7FN9VGtFb3LX8J/2Kb6qNaKpN6Djxr95fjzZ4oLHpJpKiCkjkfEJGSzTSRm0uji0bcjHG+Ul0rdvSADZTqisbwiSV0c0D2xzQl2jLwXRva8APikaCDlNm7RtBaCslpPOltKK88pcE7HzvZPVOaYnAxzTOlbm2EPDn3c07D0G23oVMwDEWvZRGlqK+Socafspr3TyQZC1vZDn6XtGgDNYtPTayudBHiDi7so0rW5HNbHAHuu42s90j7WFr9qG9/p2LYwKgdBSQQPILoqeKJxbfKSyNrSRfvXCtWhspmSnlXv8AvTrNTkrO98cpe5ziK+rYC4k2a2re1rRfoAAAt3rLHyGqHyYdA+RznuLX3c8lzj/GeNrjtOwBYOacRgfK2jfSmKWZ8404fpIHyHM/KGbJBmuQDl6SLqXwTCm0tNHA0lwjYG5j0uPSXEd65JP6qHShWY4aOnS0/wBm6o/H/wAM/wDs/wArVIKPx/8ADP8A7P8AK1IPqRgtJfVy3leSKPFSNnbT7R+QxdSXOsVwzslmIU+bLpZpY81r5c0MYvbZf910R6D6PGTShgb2kVvsl/YvNWZ2l7M7BzX7fsW2m0t/Vtl/CsmH8qBSYZQNvDpJqduV1TKIYWhkbS975Dc/7miwBJzeYq08xU3ZXZmT+NotFnue4ve2Xov57XtsUU3kk9lPSsinDZqWPRslMeaN7XNa17XxE9BytPdXBaNqwqjyLWXFc9dX+aPwrQ04eXpdTzOayCWWGamjLaaYSQyiolaxpZLYWO1+wgWLfAVsux7Emztp3UlOZJI3SwuZO4wtaxzQ/SksDgRnZ3LTfMtyTA55IDHPNE5xqIJg6OHRsa2GeOTIG5iTfIdpP+7zWW9NhuaqjqM33cM0WS3TpXxOzX71tF4P9yiqKOKUtC169Spq6SH1slbC4SQN7JbViibCyS8ckrmNka4SkXDNG7Mbi4sdi8m5T1MDZ21UETZY6OWsiMUjnwzMiHbNu5rXNIcWX2dDti2KzktpNMRKWPfWR1kMgbcwyRwRxC7SbPFmOuNmx5HnWGXktPMJ3VNQ18ktJJSRmOLRxQslb2xEZc4uJcGknN/tA2KbiU5PT59Wjq51HzJyirY6cVU9PCyK8LnNbI580cT3APe8ZQ27Q5psCdgO1Sgxcurexo2gtZBpppL9wXutEwDwkNkPoaPCmJvghpC2puYtGIZMrHPLg5uQjIwE7b/NR3ILCJIKQOnzmaWz5DJ94GtYGRMd5xG1lx4S5RdSpV5DgcVOpc9Xmi1ckfvqv82L6dq++WHdUnrZ+knXxyR++q/zYvp2r75Yd1Setn6SddH+O7yPZh/gbvMp2K0xnxRkLpahrOwJJcsM0kN3ipjaHHRkX2OK+RVOw6p0cs8slO+lnnBnOklgNPkLwJO6c0tkGw3N29O1bOL4ZW9msqqTsZ1qZ1O5tQ57e6mbJmGRrvFH7rGeS8tTpH18rC+SmkpWMgBEcEcndlpfcuebN2m3c2ssLjyVFDRZTupo6zyh5Zl0sbZqfRMmeGQv00cjs7mktbLEw3jJAPh27DZbA5VtFFJUujIdE98L4A67tO2XRiIOt0lxZY26HhaGC8lZYpmGSmwgBm3Tw0+SoeQ05XAWAjN8pNie/bzZqnkrI6vEoezsZ0sdVLFtzuqYo3MaR3sv3RO3pjHhR0ESk5Xj8bzOMYZFUVb5jI0Q0tNLKC/PE0ETk6NlhY9qbn/d2uwWWbD8bqHXfUUjqeIRulEr5WOIaADaSNu1htc9/oKxVvJnTyVmkcBHVU0MAy920xia7iDs/mNt6Cvqloq+Rr4a00ronQvic6HSCWTMMuYh3as2F2wZtp7yXFHkNcP0tG806TlxnfGX05ZDM9jIpdNG6S8hAjMkDTmYCSO+SLi4He2MJ5US1Mn8KlJh0j4zNpo87SxxaXOg7pozNPfv0Gyj8G5HSQSRtdT4S5kZb/8AQ2ny1Tw3odltla/YO2zHbtsvqTkrUyVbJnsoIyydspqadsjamRrXX0bh0dsNhJc7YTsU/wDU0iUm+mrnp51FkrPvab1yH/1XdUis+9pvXIf/AFXday/pPUxT9uL8kDy1/Cf9im+qjWipTlbSvkpHCNpc5r4pcre6cI5mPcAO+crTYeFQlLWRytzRuDh5ukeYjpB8xVJvQcmNU7VPq82ZkXqLE8k8ReogPEXqIDxR+P8A4Z/9n+VqkVG4q4S2po+2lkcwBg2lrRI0ue7xWgA7SrQfUi0KbiSRflSaf7+q9bd/ijV2VIncIKueOXtTLNpoS7Y2Rro2Ahp77gWm46ejwreP6T6DGqblJ9ZtIvUXMfOniL1EB4i9RAeIvV8SzNYC57g0DpLjYD9SgNnkj99V/mxfTtX3yw7qk9bP0k6cjYnETz2IZLK0xZhYuYyJrM9j3iQbeYX76+uWUbtHDKGkthqNJJlFyGGGSMusOkAvBPmBXXS6nUfRwwv/AINKdBpoviGdj2hzHBwPQ5puD+oWRch84eIvUQHiL1EB4i9RAalZ97TeuQ/+q7qjtcJqqCKI5nRztmly7RGxgd3RHQSbADp/ZXhdMv6T6LFSalt9YUZXcmqKd2eWCJzu++1nn0uFiURXPUihUSpEqmtqVh27t9p/FNSsO3dvtP4oiVM7CVsrghqVh27t9p/FNSsO3dvtP4oiVFhK2VwQ1Kw7d2+0/impWHbu32n8URKiwlbK4IalYdu7fadxUlQYXT07csEUcYPSGNAv6SOlEQtDKghdYYUjaWGqo4pW5JWMe09LXtDm/sURC7VdJFHkVh27sHmBcB+wK81Kw7d2+0/iiJUysJWyuA1Kw7d2+0/impWHbu32n8URKiwlbK4IalYdu7fafxTUrDt3b7T+KIlRYStlcENSsO3dvtP4rLT8ksPjcHNporjoLhmI9Ga9kRKkqTLV6hXAl0RENSJqeSlBI4ufTxZj0uaMpPpLbXWHUrDt3b7T+KIlTJyZbvcK4DUrDt3b7T+KalYdu7fafxREqRYStlcENSsO3dvtP4pqVh27t9p/FESosJWyuCGpWHbu32n8V7qVh27sPpLiP2JXiJUWErZXAlaShihbkhjYxvisaGj02CzoiGqVLkf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11" descr="D:\OSA\linux-kernel-2.6.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008188"/>
            <a:ext cx="35004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7188" y="5572125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File Descriptors, File Table and Inode table</a:t>
            </a:r>
          </a:p>
        </p:txBody>
      </p:sp>
      <p:pic>
        <p:nvPicPr>
          <p:cNvPr id="32771" name="Content Placeholder 3" descr="13151429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smtClean="0"/>
              <a:t>Explanation of figure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175"/>
            <a:ext cx="8805863" cy="5045075"/>
          </a:xfrm>
        </p:spPr>
        <p:txBody>
          <a:bodyPr/>
          <a:lstStyle/>
          <a:p>
            <a:pPr eaLnBrk="1" hangingPunct="1"/>
            <a:r>
              <a:rPr lang="en-US" sz="2400" smtClean="0"/>
              <a:t>Each </a:t>
            </a:r>
            <a:r>
              <a:rPr lang="en-US" sz="2400" i="1" smtClean="0"/>
              <a:t>open()</a:t>
            </a:r>
            <a:r>
              <a:rPr lang="en-US" sz="2400" smtClean="0"/>
              <a:t> returns a file descriptor to the process, and the corresponding entry in the user file descriptor table points to a unique entry in the global file table even though a file(</a:t>
            </a:r>
            <a:r>
              <a:rPr lang="en-US" sz="2400" b="1" i="1" smtClean="0"/>
              <a:t>/var/file1</a:t>
            </a:r>
            <a:r>
              <a:rPr lang="en-US" sz="2400" smtClean="0"/>
              <a:t>) is opened more then once. </a:t>
            </a:r>
          </a:p>
          <a:p>
            <a:pPr eaLnBrk="1" hangingPunct="1"/>
            <a:r>
              <a:rPr lang="en-US" sz="2400" smtClean="0"/>
              <a:t>These global file table entries map to the in-core inode table entry. Every opened file has a unique entry in the global file table and the user file descriptor table but kernel keeps only single entry per file in the in-core inode table.</a:t>
            </a:r>
          </a:p>
          <a:p>
            <a:pPr eaLnBrk="1" hangingPunct="1"/>
            <a:r>
              <a:rPr lang="en-US" sz="2400" smtClean="0"/>
              <a:t>Separate entries are created in user file descriptor and global file table, but only the reference count is increased in the inode table.</a:t>
            </a:r>
            <a:br>
              <a:rPr lang="en-US" sz="2400" smtClean="0"/>
            </a:br>
            <a:r>
              <a:rPr lang="en-US" sz="2400" smtClean="0"/>
              <a:t> All the system calls related to file handling use these tables for data manipulation.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File System</a:t>
            </a:r>
          </a:p>
        </p:txBody>
      </p:sp>
      <p:pic>
        <p:nvPicPr>
          <p:cNvPr id="34822" name="Picture 2" descr="http://t3.gstatic.com/images?q=tbn:ANd9GcRG7E4jlf0qyKg1lsvqKapklCsam3TIgFlCAEnC0ZWbUKJ3MzQi"/>
          <p:cNvPicPr>
            <a:picLocks noChangeAspect="1" noChangeArrowheads="1"/>
          </p:cNvPicPr>
          <p:nvPr/>
        </p:nvPicPr>
        <p:blipFill>
          <a:blip r:embed="rId2" cstate="print"/>
          <a:srcRect r="-2" b="9999"/>
          <a:stretch>
            <a:fillRect/>
          </a:stretch>
        </p:blipFill>
        <p:spPr bwMode="auto">
          <a:xfrm>
            <a:off x="142875" y="1428750"/>
            <a:ext cx="2063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D:\OSA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724150"/>
            <a:ext cx="221456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00438"/>
            <a:ext cx="1785938" cy="242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5" name="Picture 22" descr="D:\OSA\xvm_disk_separate.gif"/>
          <p:cNvPicPr>
            <a:picLocks noChangeAspect="1" noChangeArrowheads="1"/>
          </p:cNvPicPr>
          <p:nvPr/>
        </p:nvPicPr>
        <p:blipFill>
          <a:blip r:embed="rId5" cstate="print"/>
          <a:srcRect r="22285"/>
          <a:stretch>
            <a:fillRect/>
          </a:stretch>
        </p:blipFill>
        <p:spPr bwMode="auto">
          <a:xfrm>
            <a:off x="5684838" y="1524000"/>
            <a:ext cx="2887662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26" name="Straight Arrow Connector 22"/>
          <p:cNvCxnSpPr>
            <a:cxnSpLocks noChangeShapeType="1"/>
          </p:cNvCxnSpPr>
          <p:nvPr/>
        </p:nvCxnSpPr>
        <p:spPr bwMode="auto">
          <a:xfrm>
            <a:off x="2206625" y="2357438"/>
            <a:ext cx="436563" cy="85725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4827" name="Straight Arrow Connector 23"/>
          <p:cNvCxnSpPr>
            <a:cxnSpLocks noChangeShapeType="1"/>
          </p:cNvCxnSpPr>
          <p:nvPr/>
        </p:nvCxnSpPr>
        <p:spPr bwMode="auto">
          <a:xfrm flipV="1">
            <a:off x="2071688" y="3786188"/>
            <a:ext cx="571500" cy="9271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4828" name="Straight Arrow Connector 27"/>
          <p:cNvCxnSpPr>
            <a:cxnSpLocks noChangeShapeType="1"/>
          </p:cNvCxnSpPr>
          <p:nvPr/>
        </p:nvCxnSpPr>
        <p:spPr bwMode="auto">
          <a:xfrm>
            <a:off x="4786313" y="3714750"/>
            <a:ext cx="785812" cy="1588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4829" name="TextBox 12"/>
          <p:cNvSpPr txBox="1">
            <a:spLocks noChangeArrowheads="1"/>
          </p:cNvSpPr>
          <p:nvPr/>
        </p:nvSpPr>
        <p:spPr bwMode="auto">
          <a:xfrm>
            <a:off x="3143250" y="5286375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Physical  Drive</a:t>
            </a:r>
          </a:p>
        </p:txBody>
      </p:sp>
      <p:sp>
        <p:nvSpPr>
          <p:cNvPr id="34830" name="TextBox 13"/>
          <p:cNvSpPr txBox="1">
            <a:spLocks noChangeArrowheads="1"/>
          </p:cNvSpPr>
          <p:nvPr/>
        </p:nvSpPr>
        <p:spPr bwMode="auto">
          <a:xfrm>
            <a:off x="285750" y="6072188"/>
            <a:ext cx="242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Files and Directories</a:t>
            </a:r>
          </a:p>
        </p:txBody>
      </p:sp>
      <p:sp>
        <p:nvSpPr>
          <p:cNvPr id="34831" name="TextBox 14"/>
          <p:cNvSpPr txBox="1">
            <a:spLocks noChangeArrowheads="1"/>
          </p:cNvSpPr>
          <p:nvPr/>
        </p:nvSpPr>
        <p:spPr bwMode="auto">
          <a:xfrm>
            <a:off x="6143625" y="6072188"/>
            <a:ext cx="192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Partitions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</a:rPr>
              <a:t>File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5213"/>
            <a:ext cx="8929688" cy="2578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file system is consists of a sequence of logical blocks (512/1024 byte  or multiple of 512 bytes )</a:t>
            </a:r>
          </a:p>
        </p:txBody>
      </p:sp>
      <p:grpSp>
        <p:nvGrpSpPr>
          <p:cNvPr id="35847" name="Group 22"/>
          <p:cNvGrpSpPr>
            <a:grpSpLocks/>
          </p:cNvGrpSpPr>
          <p:nvPr/>
        </p:nvGrpSpPr>
        <p:grpSpPr bwMode="auto">
          <a:xfrm>
            <a:off x="306388" y="2225675"/>
            <a:ext cx="8694737" cy="4700588"/>
            <a:chOff x="61913" y="1820863"/>
            <a:chExt cx="8694737" cy="4701218"/>
          </a:xfrm>
        </p:grpSpPr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920750" y="2222500"/>
              <a:ext cx="7150100" cy="4445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>
              <a:off x="2514600" y="2222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5181600" y="2222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9"/>
            <p:cNvSpPr>
              <a:spLocks noChangeArrowheads="1"/>
            </p:cNvSpPr>
            <p:nvPr/>
          </p:nvSpPr>
          <p:spPr bwMode="auto">
            <a:xfrm>
              <a:off x="1052513" y="2201863"/>
              <a:ext cx="134492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partition</a:t>
              </a:r>
            </a:p>
          </p:txBody>
        </p:sp>
        <p:sp>
          <p:nvSpPr>
            <p:cNvPr id="35852" name="Rectangle 10"/>
            <p:cNvSpPr>
              <a:spLocks noChangeArrowheads="1"/>
            </p:cNvSpPr>
            <p:nvPr/>
          </p:nvSpPr>
          <p:spPr bwMode="auto">
            <a:xfrm>
              <a:off x="3262313" y="2201863"/>
              <a:ext cx="134492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partition</a:t>
              </a:r>
            </a:p>
          </p:txBody>
        </p:sp>
        <p:sp>
          <p:nvSpPr>
            <p:cNvPr id="35853" name="Rectangle 11"/>
            <p:cNvSpPr>
              <a:spLocks noChangeArrowheads="1"/>
            </p:cNvSpPr>
            <p:nvPr/>
          </p:nvSpPr>
          <p:spPr bwMode="auto">
            <a:xfrm>
              <a:off x="5929313" y="2201863"/>
              <a:ext cx="134492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partition</a:t>
              </a:r>
            </a:p>
          </p:txBody>
        </p:sp>
        <p:sp>
          <p:nvSpPr>
            <p:cNvPr id="35854" name="Rectangle 12"/>
            <p:cNvSpPr>
              <a:spLocks noChangeArrowheads="1"/>
            </p:cNvSpPr>
            <p:nvPr/>
          </p:nvSpPr>
          <p:spPr bwMode="auto">
            <a:xfrm>
              <a:off x="138113" y="1820863"/>
              <a:ext cx="1490794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disk drive</a:t>
              </a:r>
            </a:p>
          </p:txBody>
        </p:sp>
        <p:sp>
          <p:nvSpPr>
            <p:cNvPr id="35855" name="Rectangle 13"/>
            <p:cNvSpPr>
              <a:spLocks noChangeArrowheads="1"/>
            </p:cNvSpPr>
            <p:nvPr/>
          </p:nvSpPr>
          <p:spPr bwMode="auto">
            <a:xfrm>
              <a:off x="920750" y="3746500"/>
              <a:ext cx="7835900" cy="4445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5856" name="Line 14"/>
            <p:cNvSpPr>
              <a:spLocks noChangeShapeType="1"/>
            </p:cNvSpPr>
            <p:nvPr/>
          </p:nvSpPr>
          <p:spPr bwMode="auto">
            <a:xfrm flipH="1">
              <a:off x="908050" y="2755900"/>
              <a:ext cx="161290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5"/>
            <p:cNvSpPr>
              <a:spLocks noChangeShapeType="1"/>
            </p:cNvSpPr>
            <p:nvPr/>
          </p:nvSpPr>
          <p:spPr bwMode="auto">
            <a:xfrm>
              <a:off x="5187950" y="2755900"/>
              <a:ext cx="349250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Rectangle 16"/>
            <p:cNvSpPr>
              <a:spLocks noChangeArrowheads="1"/>
            </p:cNvSpPr>
            <p:nvPr/>
          </p:nvSpPr>
          <p:spPr bwMode="auto">
            <a:xfrm>
              <a:off x="61913" y="3268663"/>
              <a:ext cx="155812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file system</a:t>
              </a:r>
            </a:p>
          </p:txBody>
        </p:sp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1905000" y="3746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Line 18"/>
            <p:cNvSpPr>
              <a:spLocks noChangeShapeType="1"/>
            </p:cNvSpPr>
            <p:nvPr/>
          </p:nvSpPr>
          <p:spPr bwMode="auto">
            <a:xfrm>
              <a:off x="3124200" y="3746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19"/>
            <p:cNvSpPr>
              <a:spLocks noChangeShapeType="1"/>
            </p:cNvSpPr>
            <p:nvPr/>
          </p:nvSpPr>
          <p:spPr bwMode="auto">
            <a:xfrm>
              <a:off x="4724400" y="3746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Rectangle 20"/>
            <p:cNvSpPr>
              <a:spLocks noChangeArrowheads="1"/>
            </p:cNvSpPr>
            <p:nvPr/>
          </p:nvSpPr>
          <p:spPr bwMode="auto">
            <a:xfrm>
              <a:off x="1890713" y="4106863"/>
              <a:ext cx="989887" cy="828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super </a:t>
              </a:r>
              <a:br>
                <a:rPr lang="th-TH" sz="2400" b="1">
                  <a:latin typeface="Times New Roman" pitchFamily="18" charset="0"/>
                </a:rPr>
              </a:br>
              <a:r>
                <a:rPr lang="th-TH" sz="2400" b="1">
                  <a:latin typeface="Times New Roman" pitchFamily="18" charset="0"/>
                </a:rPr>
                <a:t>block</a:t>
              </a:r>
            </a:p>
          </p:txBody>
        </p:sp>
        <p:sp>
          <p:nvSpPr>
            <p:cNvPr id="35863" name="Rectangle 21"/>
            <p:cNvSpPr>
              <a:spLocks noChangeArrowheads="1"/>
            </p:cNvSpPr>
            <p:nvPr/>
          </p:nvSpPr>
          <p:spPr bwMode="auto">
            <a:xfrm>
              <a:off x="747713" y="4106863"/>
              <a:ext cx="900889" cy="828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boot</a:t>
              </a:r>
              <a:br>
                <a:rPr lang="th-TH" sz="2400" b="1">
                  <a:latin typeface="Times New Roman" pitchFamily="18" charset="0"/>
                </a:rPr>
              </a:br>
              <a:r>
                <a:rPr lang="th-TH" sz="2400" b="1">
                  <a:latin typeface="Times New Roman" pitchFamily="18" charset="0"/>
                </a:rPr>
                <a:t>block</a:t>
              </a:r>
            </a:p>
          </p:txBody>
        </p:sp>
        <p:sp>
          <p:nvSpPr>
            <p:cNvPr id="35864" name="Rectangle 22"/>
            <p:cNvSpPr>
              <a:spLocks noChangeArrowheads="1"/>
            </p:cNvSpPr>
            <p:nvPr/>
          </p:nvSpPr>
          <p:spPr bwMode="auto">
            <a:xfrm>
              <a:off x="3338513" y="3725863"/>
              <a:ext cx="79829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I-list</a:t>
              </a:r>
            </a:p>
          </p:txBody>
        </p:sp>
        <p:sp>
          <p:nvSpPr>
            <p:cNvPr id="35865" name="Rectangle 23"/>
            <p:cNvSpPr>
              <a:spLocks noChangeArrowheads="1"/>
            </p:cNvSpPr>
            <p:nvPr/>
          </p:nvSpPr>
          <p:spPr bwMode="auto">
            <a:xfrm>
              <a:off x="4572000" y="3429000"/>
              <a:ext cx="40740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Data blocks for files, dirs, etc.</a:t>
              </a:r>
            </a:p>
          </p:txBody>
        </p:sp>
        <p:sp>
          <p:nvSpPr>
            <p:cNvPr id="35866" name="Rectangle 24"/>
            <p:cNvSpPr>
              <a:spLocks noChangeArrowheads="1"/>
            </p:cNvSpPr>
            <p:nvPr/>
          </p:nvSpPr>
          <p:spPr bwMode="auto">
            <a:xfrm>
              <a:off x="1758950" y="5651500"/>
              <a:ext cx="6388100" cy="4445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5867" name="Line 25"/>
            <p:cNvSpPr>
              <a:spLocks noChangeShapeType="1"/>
            </p:cNvSpPr>
            <p:nvPr/>
          </p:nvSpPr>
          <p:spPr bwMode="auto">
            <a:xfrm flipH="1">
              <a:off x="1746250" y="4279900"/>
              <a:ext cx="1384300" cy="128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26"/>
            <p:cNvSpPr>
              <a:spLocks noChangeShapeType="1"/>
            </p:cNvSpPr>
            <p:nvPr/>
          </p:nvSpPr>
          <p:spPr bwMode="auto">
            <a:xfrm>
              <a:off x="4730750" y="4279900"/>
              <a:ext cx="3340100" cy="128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Line 27"/>
            <p:cNvSpPr>
              <a:spLocks noChangeShapeType="1"/>
            </p:cNvSpPr>
            <p:nvPr/>
          </p:nvSpPr>
          <p:spPr bwMode="auto">
            <a:xfrm>
              <a:off x="2667000" y="5651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28"/>
            <p:cNvSpPr>
              <a:spLocks noChangeShapeType="1"/>
            </p:cNvSpPr>
            <p:nvPr/>
          </p:nvSpPr>
          <p:spPr bwMode="auto">
            <a:xfrm>
              <a:off x="7239000" y="5651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Rectangle 29"/>
            <p:cNvSpPr>
              <a:spLocks noChangeArrowheads="1"/>
            </p:cNvSpPr>
            <p:nvPr/>
          </p:nvSpPr>
          <p:spPr bwMode="auto">
            <a:xfrm>
              <a:off x="5106988" y="5570538"/>
              <a:ext cx="1825625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800" b="1">
                  <a:latin typeface="Times New Roman" pitchFamily="18" charset="0"/>
                </a:rPr>
                <a:t>. . . . . . . . .</a:t>
              </a:r>
            </a:p>
          </p:txBody>
        </p:sp>
        <p:sp>
          <p:nvSpPr>
            <p:cNvPr id="35872" name="Rectangle 30"/>
            <p:cNvSpPr>
              <a:spLocks noChangeArrowheads="1"/>
            </p:cNvSpPr>
            <p:nvPr/>
          </p:nvSpPr>
          <p:spPr bwMode="auto">
            <a:xfrm>
              <a:off x="1738313" y="5630863"/>
              <a:ext cx="100330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i-node</a:t>
              </a:r>
            </a:p>
          </p:txBody>
        </p:sp>
        <p:sp>
          <p:nvSpPr>
            <p:cNvPr id="35873" name="Line 31"/>
            <p:cNvSpPr>
              <a:spLocks noChangeShapeType="1"/>
            </p:cNvSpPr>
            <p:nvPr/>
          </p:nvSpPr>
          <p:spPr bwMode="auto">
            <a:xfrm>
              <a:off x="3657600" y="5651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32"/>
            <p:cNvSpPr>
              <a:spLocks noChangeArrowheads="1"/>
            </p:cNvSpPr>
            <p:nvPr/>
          </p:nvSpPr>
          <p:spPr bwMode="auto">
            <a:xfrm>
              <a:off x="2728913" y="5630863"/>
              <a:ext cx="100330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i-node</a:t>
              </a:r>
            </a:p>
          </p:txBody>
        </p:sp>
        <p:sp>
          <p:nvSpPr>
            <p:cNvPr id="35875" name="Line 33"/>
            <p:cNvSpPr>
              <a:spLocks noChangeShapeType="1"/>
            </p:cNvSpPr>
            <p:nvPr/>
          </p:nvSpPr>
          <p:spPr bwMode="auto">
            <a:xfrm>
              <a:off x="4648200" y="5651500"/>
              <a:ext cx="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Rectangle 34"/>
            <p:cNvSpPr>
              <a:spLocks noChangeArrowheads="1"/>
            </p:cNvSpPr>
            <p:nvPr/>
          </p:nvSpPr>
          <p:spPr bwMode="auto">
            <a:xfrm>
              <a:off x="3719513" y="5630863"/>
              <a:ext cx="100330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i-node</a:t>
              </a:r>
            </a:p>
          </p:txBody>
        </p:sp>
        <p:sp>
          <p:nvSpPr>
            <p:cNvPr id="35877" name="Rectangle 35"/>
            <p:cNvSpPr>
              <a:spLocks noChangeArrowheads="1"/>
            </p:cNvSpPr>
            <p:nvPr/>
          </p:nvSpPr>
          <p:spPr bwMode="auto">
            <a:xfrm>
              <a:off x="7224713" y="5630863"/>
              <a:ext cx="100330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th-TH" sz="2400" b="1">
                  <a:latin typeface="Times New Roman" pitchFamily="18" charset="0"/>
                </a:rPr>
                <a:t>i-node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</a:rPr>
              <a:t>File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8736"/>
            <a:ext cx="8929688" cy="2578100"/>
          </a:xfrm>
        </p:spPr>
        <p:txBody>
          <a:bodyPr/>
          <a:lstStyle/>
          <a:p>
            <a:pPr algn="just" eaLnBrk="1" hangingPunct="1"/>
            <a:r>
              <a:rPr lang="en-US" sz="3000" dirty="0" smtClean="0"/>
              <a:t>Using large logical blocks increases the effective data transfer rate  between disk and memory,  because the kernel can transfer more data per disk operation and therefore  make fewer time-consuming operations.</a:t>
            </a:r>
          </a:p>
          <a:p>
            <a:pPr algn="just" eaLnBrk="1" hangingPunct="1"/>
            <a:endParaRPr lang="en-US" sz="3000" dirty="0" smtClean="0"/>
          </a:p>
          <a:p>
            <a:pPr algn="just" eaLnBrk="1" hangingPunct="1"/>
            <a:r>
              <a:rPr lang="en-US" sz="3000" dirty="0" smtClean="0"/>
              <a:t>E.g. reading 1k bytes from a disk in one read operation is faster than reading 512 bytes twice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File System: Boot Block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600" dirty="0" smtClean="0"/>
              <a:t>Typically occupies the first sector of the disk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 smtClean="0"/>
              <a:t>Holds bootstrap code i.e. read into the machine to boot, or a short program for  (initialize) loading the kernel of OS and launching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File System: Super Block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071563"/>
            <a:ext cx="8504238" cy="50276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Contains information about the </a:t>
            </a:r>
            <a:r>
              <a:rPr lang="en-US" u="sng" dirty="0" smtClean="0"/>
              <a:t>geometry</a:t>
            </a:r>
            <a:r>
              <a:rPr lang="en-US" dirty="0" smtClean="0"/>
              <a:t> of the physical disk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Describes the state of a file system - the size of the file system, how many files it can store, where to find free space on the file system, a c</a:t>
            </a:r>
            <a:r>
              <a:rPr lang="th-TH" dirty="0" smtClean="0"/>
              <a:t>hain of free data block numbers</a:t>
            </a:r>
            <a:r>
              <a:rPr lang="en-US" dirty="0" smtClean="0"/>
              <a:t>, </a:t>
            </a:r>
            <a:r>
              <a:rPr lang="th-TH" dirty="0" smtClean="0"/>
              <a:t>a chain of free i-node numbers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File System: Inode List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Inodes are used to access disk files.</a:t>
            </a:r>
          </a:p>
          <a:p>
            <a:pPr eaLnBrk="1" hangingPunct="1"/>
            <a:r>
              <a:rPr lang="en-US" smtClean="0"/>
              <a:t>Inodes maps the disk files</a:t>
            </a:r>
          </a:p>
          <a:p>
            <a:pPr eaLnBrk="1" hangingPunct="1"/>
            <a:r>
              <a:rPr lang="en-US" smtClean="0"/>
              <a:t>For each file there is an inode entry in the inode list block</a:t>
            </a:r>
          </a:p>
          <a:p>
            <a:pPr eaLnBrk="1" hangingPunct="1"/>
            <a:r>
              <a:rPr lang="en-US" smtClean="0"/>
              <a:t>Inode list also keeps track of directory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File System: Data Block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Starts at the end of the inode list</a:t>
            </a:r>
          </a:p>
          <a:p>
            <a:pPr eaLnBrk="1" hangingPunct="1"/>
            <a:r>
              <a:rPr lang="en-US" smtClean="0"/>
              <a:t>Contains disk files (Data)</a:t>
            </a:r>
          </a:p>
          <a:p>
            <a:pPr eaLnBrk="1" hangingPunct="1"/>
            <a:r>
              <a:rPr lang="en-US" smtClean="0"/>
              <a:t>An allocated data block can belong to one and only one file in the file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z="4000" smtClean="0"/>
              <a:t>Introduction to the System Concepts</a:t>
            </a:r>
          </a:p>
          <a:p>
            <a:pPr lvl="1"/>
            <a:r>
              <a:rPr lang="en-US" smtClean="0"/>
              <a:t>An overview of  the file subsystem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Processes</a:t>
            </a:r>
          </a:p>
          <a:p>
            <a:pPr lvl="2"/>
            <a:r>
              <a:rPr lang="en-US" smtClean="0"/>
              <a:t>Context of a process</a:t>
            </a:r>
          </a:p>
          <a:p>
            <a:pPr lvl="2"/>
            <a:r>
              <a:rPr lang="en-US" smtClean="0"/>
              <a:t>Process states</a:t>
            </a:r>
          </a:p>
          <a:p>
            <a:pPr lvl="2"/>
            <a:r>
              <a:rPr lang="en-US" smtClean="0"/>
              <a:t>State transitions</a:t>
            </a:r>
          </a:p>
          <a:p>
            <a:pPr lvl="2"/>
            <a:r>
              <a:rPr lang="en-US" smtClean="0"/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z="3600" b="1" smtClean="0">
                <a:solidFill>
                  <a:srgbClr val="A50021"/>
                </a:solidFill>
              </a:rPr>
              <a:t>Architecture of Unix Operating System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750" y="1905000"/>
            <a:ext cx="885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Introduction to the System Concepts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An overview of  the file subsystem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Context of a process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Process states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State transitions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Sleep and wakeup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Kernel Data Structure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196975"/>
            <a:ext cx="8424863" cy="49688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process is the execution of a program </a:t>
            </a:r>
          </a:p>
          <a:p>
            <a:pPr eaLnBrk="1" hangingPunct="1"/>
            <a:r>
              <a:rPr lang="en-US" sz="2800" dirty="0" smtClean="0"/>
              <a:t>A process </a:t>
            </a:r>
            <a:r>
              <a:rPr lang="en-US" sz="2800" dirty="0" smtClean="0"/>
              <a:t>consists of : </a:t>
            </a:r>
            <a:endParaRPr lang="en-US" sz="2800" dirty="0" smtClean="0"/>
          </a:p>
          <a:p>
            <a:pPr lvl="1"/>
            <a:r>
              <a:rPr lang="en-US" sz="2400" dirty="0" smtClean="0"/>
              <a:t>object </a:t>
            </a:r>
            <a:r>
              <a:rPr lang="en-US" sz="2400" i="1" dirty="0" smtClean="0"/>
              <a:t>code</a:t>
            </a:r>
            <a:r>
              <a:rPr lang="en-US" sz="2400" dirty="0" smtClean="0"/>
              <a:t> (</a:t>
            </a:r>
            <a:r>
              <a:rPr lang="en-US" sz="2400" dirty="0" smtClean="0"/>
              <a:t>program or text) </a:t>
            </a:r>
            <a:r>
              <a:rPr lang="en-US" sz="2400" dirty="0" smtClean="0"/>
              <a:t>to be executed</a:t>
            </a:r>
          </a:p>
          <a:p>
            <a:pPr lvl="1"/>
            <a:r>
              <a:rPr lang="en-US" sz="2400" i="1" dirty="0" smtClean="0"/>
              <a:t>data</a:t>
            </a:r>
            <a:r>
              <a:rPr lang="en-US" sz="2400" dirty="0" smtClean="0"/>
              <a:t> which the process works on</a:t>
            </a:r>
          </a:p>
          <a:p>
            <a:pPr lvl="1"/>
            <a:r>
              <a:rPr lang="en-US" sz="2400" dirty="0" smtClean="0"/>
              <a:t>Stack</a:t>
            </a:r>
          </a:p>
          <a:p>
            <a:pPr lvl="1"/>
            <a:r>
              <a:rPr lang="en-US" sz="2400" dirty="0" smtClean="0"/>
              <a:t>Required </a:t>
            </a:r>
            <a:r>
              <a:rPr lang="en-US" sz="2400" i="1" dirty="0" smtClean="0"/>
              <a:t>resources</a:t>
            </a:r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A50021"/>
              </a:solidFill>
            </a:endParaRPr>
          </a:p>
        </p:txBody>
      </p:sp>
      <p:grpSp>
        <p:nvGrpSpPr>
          <p:cNvPr id="41991" name="Group 57"/>
          <p:cNvGrpSpPr>
            <a:grpSpLocks/>
          </p:cNvGrpSpPr>
          <p:nvPr/>
        </p:nvGrpSpPr>
        <p:grpSpPr bwMode="auto">
          <a:xfrm>
            <a:off x="4400550" y="3933825"/>
            <a:ext cx="4029075" cy="2424113"/>
            <a:chOff x="1415" y="524"/>
            <a:chExt cx="2538" cy="1527"/>
          </a:xfrm>
        </p:grpSpPr>
        <p:grpSp>
          <p:nvGrpSpPr>
            <p:cNvPr id="41992" name="Group 53"/>
            <p:cNvGrpSpPr>
              <a:grpSpLocks/>
            </p:cNvGrpSpPr>
            <p:nvPr/>
          </p:nvGrpSpPr>
          <p:grpSpPr bwMode="auto">
            <a:xfrm>
              <a:off x="1492" y="781"/>
              <a:ext cx="2390" cy="1215"/>
              <a:chOff x="482" y="1389"/>
              <a:chExt cx="2390" cy="1215"/>
            </a:xfrm>
          </p:grpSpPr>
          <p:sp>
            <p:nvSpPr>
              <p:cNvPr id="41995" name="AutoShape 46"/>
              <p:cNvSpPr>
                <a:spLocks noChangeArrowheads="1"/>
              </p:cNvSpPr>
              <p:nvPr/>
            </p:nvSpPr>
            <p:spPr bwMode="auto">
              <a:xfrm>
                <a:off x="482" y="2257"/>
                <a:ext cx="2366" cy="34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1996" name="AutoShape 40"/>
              <p:cNvSpPr>
                <a:spLocks noChangeArrowheads="1"/>
              </p:cNvSpPr>
              <p:nvPr/>
            </p:nvSpPr>
            <p:spPr bwMode="auto">
              <a:xfrm>
                <a:off x="1728" y="1389"/>
                <a:ext cx="1144" cy="749"/>
              </a:xfrm>
              <a:prstGeom prst="roundRect">
                <a:avLst>
                  <a:gd name="adj" fmla="val 16667"/>
                </a:avLst>
              </a:prstGeom>
              <a:solidFill>
                <a:srgbClr val="FFD5D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grpSp>
            <p:nvGrpSpPr>
              <p:cNvPr id="41997" name="Group 52"/>
              <p:cNvGrpSpPr>
                <a:grpSpLocks/>
              </p:cNvGrpSpPr>
              <p:nvPr/>
            </p:nvGrpSpPr>
            <p:grpSpPr bwMode="auto">
              <a:xfrm>
                <a:off x="505" y="1483"/>
                <a:ext cx="1034" cy="529"/>
                <a:chOff x="505" y="1483"/>
                <a:chExt cx="1034" cy="529"/>
              </a:xfrm>
            </p:grpSpPr>
            <p:sp>
              <p:nvSpPr>
                <p:cNvPr id="42009" name="AutoShape 33"/>
                <p:cNvSpPr>
                  <a:spLocks noChangeArrowheads="1"/>
                </p:cNvSpPr>
                <p:nvPr/>
              </p:nvSpPr>
              <p:spPr bwMode="auto">
                <a:xfrm>
                  <a:off x="505" y="1483"/>
                  <a:ext cx="1034" cy="5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42010" name="Rectangle 28"/>
                <p:cNvSpPr>
                  <a:spLocks noChangeArrowheads="1"/>
                </p:cNvSpPr>
                <p:nvPr/>
              </p:nvSpPr>
              <p:spPr bwMode="auto">
                <a:xfrm>
                  <a:off x="583" y="1526"/>
                  <a:ext cx="418" cy="1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4201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64" y="1527"/>
                  <a:ext cx="418" cy="1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42012" name="Rectangle 30"/>
                <p:cNvSpPr>
                  <a:spLocks noChangeArrowheads="1"/>
                </p:cNvSpPr>
                <p:nvPr/>
              </p:nvSpPr>
              <p:spPr bwMode="auto">
                <a:xfrm>
                  <a:off x="583" y="1771"/>
                  <a:ext cx="899" cy="19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420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81" y="1509"/>
                  <a:ext cx="359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Code</a:t>
                  </a:r>
                </a:p>
              </p:txBody>
            </p:sp>
            <p:sp>
              <p:nvSpPr>
                <p:cNvPr id="4201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79" y="1510"/>
                  <a:ext cx="325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/>
                    <a:t>Data</a:t>
                  </a:r>
                </a:p>
              </p:txBody>
            </p:sp>
            <p:sp>
              <p:nvSpPr>
                <p:cNvPr id="420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98" y="1754"/>
                  <a:ext cx="3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Stack</a:t>
                  </a:r>
                  <a:endParaRPr lang="en-US" b="1" dirty="0"/>
                </a:p>
              </p:txBody>
            </p:sp>
          </p:grpSp>
          <p:sp>
            <p:nvSpPr>
              <p:cNvPr id="41998" name="Text Box 36"/>
              <p:cNvSpPr txBox="1">
                <a:spLocks noChangeArrowheads="1"/>
              </p:cNvSpPr>
              <p:nvPr/>
            </p:nvSpPr>
            <p:spPr bwMode="auto">
              <a:xfrm>
                <a:off x="1781" y="1434"/>
                <a:ext cx="690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Resource R</a:t>
                </a:r>
                <a:r>
                  <a:rPr lang="en-US" b="1" baseline="-25000"/>
                  <a:t>0</a:t>
                </a:r>
              </a:p>
            </p:txBody>
          </p:sp>
          <p:sp>
            <p:nvSpPr>
              <p:cNvPr id="41999" name="Text Box 38"/>
              <p:cNvSpPr txBox="1">
                <a:spLocks noChangeArrowheads="1"/>
              </p:cNvSpPr>
              <p:nvPr/>
            </p:nvSpPr>
            <p:spPr bwMode="auto">
              <a:xfrm>
                <a:off x="1845" y="1650"/>
                <a:ext cx="690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Resource R</a:t>
                </a:r>
                <a:r>
                  <a:rPr lang="en-US" b="1" baseline="-25000"/>
                  <a:t>1</a:t>
                </a:r>
              </a:p>
            </p:txBody>
          </p:sp>
          <p:sp>
            <p:nvSpPr>
              <p:cNvPr id="42000" name="Text Box 39"/>
              <p:cNvSpPr txBox="1">
                <a:spLocks noChangeArrowheads="1"/>
              </p:cNvSpPr>
              <p:nvPr/>
            </p:nvSpPr>
            <p:spPr bwMode="auto">
              <a:xfrm>
                <a:off x="1965" y="1842"/>
                <a:ext cx="700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Resource R</a:t>
                </a:r>
                <a:r>
                  <a:rPr lang="en-US" b="1" baseline="-25000"/>
                  <a:t>N</a:t>
                </a:r>
              </a:p>
            </p:txBody>
          </p:sp>
          <p:sp>
            <p:nvSpPr>
              <p:cNvPr id="42001" name="Line 41"/>
              <p:cNvSpPr>
                <a:spLocks noChangeShapeType="1"/>
              </p:cNvSpPr>
              <p:nvPr/>
            </p:nvSpPr>
            <p:spPr bwMode="auto">
              <a:xfrm flipV="1">
                <a:off x="1539" y="1547"/>
                <a:ext cx="252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2" name="Line 42"/>
              <p:cNvSpPr>
                <a:spLocks noChangeShapeType="1"/>
              </p:cNvSpPr>
              <p:nvPr/>
            </p:nvSpPr>
            <p:spPr bwMode="auto">
              <a:xfrm flipV="1">
                <a:off x="1548" y="1753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Line 43"/>
              <p:cNvSpPr>
                <a:spLocks noChangeShapeType="1"/>
              </p:cNvSpPr>
              <p:nvPr/>
            </p:nvSpPr>
            <p:spPr bwMode="auto">
              <a:xfrm>
                <a:off x="1523" y="1880"/>
                <a:ext cx="418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" name="Text Box 45"/>
              <p:cNvSpPr txBox="1">
                <a:spLocks noChangeArrowheads="1"/>
              </p:cNvSpPr>
              <p:nvPr/>
            </p:nvSpPr>
            <p:spPr bwMode="auto">
              <a:xfrm>
                <a:off x="542" y="2318"/>
                <a:ext cx="1775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Abstract Machine Environment (OS)</a:t>
                </a:r>
              </a:p>
            </p:txBody>
          </p:sp>
          <p:sp>
            <p:nvSpPr>
              <p:cNvPr id="42005" name="Line 47"/>
              <p:cNvSpPr>
                <a:spLocks noChangeShapeType="1"/>
              </p:cNvSpPr>
              <p:nvPr/>
            </p:nvSpPr>
            <p:spPr bwMode="auto">
              <a:xfrm flipV="1">
                <a:off x="679" y="2020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Line 49"/>
              <p:cNvSpPr>
                <a:spLocks noChangeShapeType="1"/>
              </p:cNvSpPr>
              <p:nvPr/>
            </p:nvSpPr>
            <p:spPr bwMode="auto">
              <a:xfrm flipV="1">
                <a:off x="1295" y="2020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7" name="Line 50"/>
              <p:cNvSpPr>
                <a:spLocks noChangeShapeType="1"/>
              </p:cNvSpPr>
              <p:nvPr/>
            </p:nvSpPr>
            <p:spPr bwMode="auto">
              <a:xfrm flipV="1">
                <a:off x="2590" y="2140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" name="Line 51"/>
              <p:cNvSpPr>
                <a:spLocks noChangeShapeType="1"/>
              </p:cNvSpPr>
              <p:nvPr/>
            </p:nvSpPr>
            <p:spPr bwMode="auto">
              <a:xfrm flipV="1">
                <a:off x="1903" y="2123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3" name="Text Box 54"/>
            <p:cNvSpPr txBox="1">
              <a:spLocks noChangeArrowheads="1"/>
            </p:cNvSpPr>
            <p:nvPr/>
          </p:nvSpPr>
          <p:spPr bwMode="auto">
            <a:xfrm>
              <a:off x="1415" y="524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Process P</a:t>
              </a:r>
              <a:r>
                <a:rPr lang="en-US" b="1" baseline="-25000"/>
                <a:t>k</a:t>
              </a:r>
            </a:p>
          </p:txBody>
        </p:sp>
        <p:sp>
          <p:nvSpPr>
            <p:cNvPr id="41994" name="Rectangle 55"/>
            <p:cNvSpPr>
              <a:spLocks noChangeArrowheads="1"/>
            </p:cNvSpPr>
            <p:nvPr/>
          </p:nvSpPr>
          <p:spPr bwMode="auto">
            <a:xfrm>
              <a:off x="1459" y="725"/>
              <a:ext cx="2494" cy="1326"/>
            </a:xfrm>
            <a:prstGeom prst="rect">
              <a:avLst/>
            </a:prstGeom>
            <a:noFill/>
            <a:ln w="19050">
              <a:solidFill>
                <a:srgbClr val="333333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Many process can run simultaneously as kernel schedules them for execution</a:t>
            </a:r>
          </a:p>
          <a:p>
            <a:pPr eaLnBrk="1" hangingPunct="1"/>
            <a:r>
              <a:rPr lang="en-US" sz="2800" dirty="0" smtClean="0"/>
              <a:t>Several processes may be instances of one program</a:t>
            </a:r>
          </a:p>
          <a:p>
            <a:pPr eaLnBrk="1" hangingPunct="1"/>
            <a:r>
              <a:rPr lang="en-US" sz="2800" dirty="0" smtClean="0"/>
              <a:t>A process reads and writes its data and stack sections, but it cannot read or write the data and stack of other </a:t>
            </a:r>
            <a:r>
              <a:rPr lang="en-US" sz="2800" dirty="0" smtClean="0"/>
              <a:t>processes</a:t>
            </a:r>
          </a:p>
          <a:p>
            <a:pPr eaLnBrk="1" hangingPunct="1"/>
            <a:r>
              <a:rPr lang="en-US" sz="2800" dirty="0" smtClean="0"/>
              <a:t>Processes communicate with other processes via system calls.</a:t>
            </a:r>
          </a:p>
          <a:p>
            <a:pPr eaLnBrk="1" hangingPunct="1"/>
            <a:r>
              <a:rPr lang="en-US" sz="2800" dirty="0" smtClean="0"/>
              <a:t>A process on a Unix system is the entity i.e. created by the fork system call.</a:t>
            </a:r>
            <a:endParaRPr lang="en-US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4438" y="71438"/>
            <a:ext cx="7358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Processes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Every process except </a:t>
            </a:r>
            <a:r>
              <a:rPr lang="en-US" sz="2800" b="1" u="sng" dirty="0" smtClean="0"/>
              <a:t>process 0 </a:t>
            </a:r>
            <a:r>
              <a:rPr lang="en-US" sz="2800" dirty="0" smtClean="0"/>
              <a:t>is created when another process executes fork system call.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b="1" u="sng" dirty="0" smtClean="0"/>
          </a:p>
          <a:p>
            <a:pPr eaLnBrk="1" hangingPunct="1"/>
            <a:endParaRPr lang="en-US" sz="2800" b="1" u="sng" dirty="0" smtClean="0"/>
          </a:p>
          <a:p>
            <a:pPr eaLnBrk="1" hangingPunct="1"/>
            <a:endParaRPr lang="en-US" sz="2800" b="1" u="sng" dirty="0" smtClean="0"/>
          </a:p>
          <a:p>
            <a:pPr eaLnBrk="1" hangingPunct="1"/>
            <a:endParaRPr lang="en-US" sz="2800" b="1" u="sng" dirty="0" smtClean="0"/>
          </a:p>
          <a:p>
            <a:pPr eaLnBrk="1" hangingPunct="1"/>
            <a:endParaRPr lang="en-US" sz="2800" b="1" u="sng" dirty="0" smtClean="0"/>
          </a:p>
          <a:p>
            <a:pPr eaLnBrk="1" hangingPunct="1"/>
            <a:r>
              <a:rPr lang="en-US" sz="2800" dirty="0" smtClean="0"/>
              <a:t>Every process has one parent process, but a process can have many child processes.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4438" y="71438"/>
            <a:ext cx="7358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Processes (Cont..)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058" y="2000240"/>
            <a:ext cx="642942" cy="642942"/>
          </a:xfrm>
          <a:prstGeom prst="ellipse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29058" y="2928934"/>
            <a:ext cx="642942" cy="500066"/>
          </a:xfrm>
          <a:prstGeom prst="ellipse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43240" y="3643314"/>
            <a:ext cx="642942" cy="500066"/>
          </a:xfrm>
          <a:prstGeom prst="ellipse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43240" y="4500570"/>
            <a:ext cx="642942" cy="500066"/>
          </a:xfrm>
          <a:prstGeom prst="ellipse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00562" y="3714752"/>
            <a:ext cx="642942" cy="500066"/>
          </a:xfrm>
          <a:prstGeom prst="ellipse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 bwMode="auto">
          <a:xfrm rot="5400000">
            <a:off x="4107653" y="2786058"/>
            <a:ext cx="285752" cy="1588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3"/>
            <a:endCxn id="7" idx="7"/>
          </p:cNvCxnSpPr>
          <p:nvPr/>
        </p:nvCxnSpPr>
        <p:spPr bwMode="auto">
          <a:xfrm rot="5400000">
            <a:off x="3677230" y="3370562"/>
            <a:ext cx="360780" cy="331190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5"/>
            <a:endCxn id="9" idx="0"/>
          </p:cNvCxnSpPr>
          <p:nvPr/>
        </p:nvCxnSpPr>
        <p:spPr bwMode="auto">
          <a:xfrm rot="16200000" flipH="1">
            <a:off x="4470446" y="3363164"/>
            <a:ext cx="358985" cy="344190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8" idx="0"/>
          </p:cNvCxnSpPr>
          <p:nvPr/>
        </p:nvCxnSpPr>
        <p:spPr bwMode="auto">
          <a:xfrm rot="5400000">
            <a:off x="3286116" y="4321975"/>
            <a:ext cx="357190" cy="1588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86446" y="214311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Process</a:t>
            </a:r>
            <a:r>
              <a:rPr lang="en-US" sz="1600" dirty="0" smtClean="0"/>
              <a:t>  0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300037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Process</a:t>
            </a:r>
            <a:r>
              <a:rPr lang="en-US" sz="1600" dirty="0" smtClean="0"/>
              <a:t>  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3714752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Child Processes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18" idx="1"/>
          </p:cNvCxnSpPr>
          <p:nvPr/>
        </p:nvCxnSpPr>
        <p:spPr bwMode="auto">
          <a:xfrm rot="10800000">
            <a:off x="4643438" y="2285993"/>
            <a:ext cx="1143008" cy="26401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4643438" y="3143248"/>
            <a:ext cx="1143008" cy="26401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>
            <a:off x="5143504" y="3857628"/>
            <a:ext cx="1143008" cy="26401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286116" y="321468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76" y="328612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2643182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7488" y="414338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kernel identifies each process by its process number, called the process ID (PID).</a:t>
            </a:r>
          </a:p>
          <a:p>
            <a:pPr eaLnBrk="1" hangingPunct="1"/>
            <a:r>
              <a:rPr lang="en-US" sz="2800" dirty="0" smtClean="0"/>
              <a:t>Very first process </a:t>
            </a:r>
            <a:r>
              <a:rPr lang="en-US" sz="2800" b="1" dirty="0" smtClean="0"/>
              <a:t>(process 0) </a:t>
            </a:r>
            <a:r>
              <a:rPr lang="en-US" sz="2800" dirty="0" smtClean="0"/>
              <a:t>which is created by the system </a:t>
            </a:r>
            <a:r>
              <a:rPr lang="en-US" sz="2800" b="1" dirty="0" smtClean="0"/>
              <a:t>boot code (system boots</a:t>
            </a:r>
            <a:r>
              <a:rPr lang="en-US" sz="2800" b="1" dirty="0" smtClean="0"/>
              <a:t>). </a:t>
            </a:r>
            <a:r>
              <a:rPr lang="en-US" sz="2800" dirty="0" smtClean="0"/>
              <a:t>After forking a child process (</a:t>
            </a:r>
            <a:r>
              <a:rPr lang="en-US" sz="2800" b="1" dirty="0" smtClean="0"/>
              <a:t>process 1</a:t>
            </a:r>
            <a:r>
              <a:rPr lang="en-US" sz="2800" dirty="0" smtClean="0"/>
              <a:t>) , </a:t>
            </a:r>
            <a:r>
              <a:rPr lang="en-US" sz="2800" b="1" dirty="0" smtClean="0"/>
              <a:t>process 0 </a:t>
            </a:r>
            <a:r>
              <a:rPr lang="en-US" sz="2800" dirty="0" smtClean="0"/>
              <a:t>becomes the swapper process.</a:t>
            </a:r>
          </a:p>
          <a:p>
            <a:pPr eaLnBrk="1" hangingPunct="1"/>
            <a:r>
              <a:rPr lang="en-US" sz="2800" b="1" dirty="0" smtClean="0"/>
              <a:t>Process 1, </a:t>
            </a:r>
            <a:r>
              <a:rPr lang="en-US" sz="2800" dirty="0" smtClean="0"/>
              <a:t>known as </a:t>
            </a:r>
            <a:r>
              <a:rPr lang="en-US" sz="2800" b="1" dirty="0" smtClean="0"/>
              <a:t>init process</a:t>
            </a:r>
            <a:r>
              <a:rPr lang="en-US" sz="2800" dirty="0" smtClean="0"/>
              <a:t>, is the ancestor of very other process in the system.</a:t>
            </a:r>
            <a:endParaRPr lang="en-US" sz="2800" b="1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4438" y="71438"/>
            <a:ext cx="7358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Processes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Process (Cont..)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/>
            <a:r>
              <a:rPr lang="en-US" smtClean="0"/>
              <a:t>Kernel loads an executable file into memory during ‘exec’ system call’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Loaded process consist of text,  data, &amp; stack.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Stack consist of logical stack frames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Stack Frame has</a:t>
            </a:r>
          </a:p>
          <a:p>
            <a:pPr lvl="1" eaLnBrk="1" hangingPunct="1"/>
            <a:r>
              <a:rPr lang="en-US" sz="2000" smtClean="0"/>
              <a:t>Local variables, address of previous frame, return address, parameters to function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1438" y="1000125"/>
            <a:ext cx="5214937" cy="58578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1400" smtClean="0"/>
              <a:t>#include &lt;fcntl.h&gt;</a:t>
            </a:r>
          </a:p>
          <a:p>
            <a:pPr>
              <a:buFontTx/>
              <a:buNone/>
            </a:pPr>
            <a:r>
              <a:rPr lang="en-US" sz="1400" smtClean="0"/>
              <a:t> char buffer[2048]; </a:t>
            </a:r>
          </a:p>
          <a:p>
            <a:pPr>
              <a:buFontTx/>
              <a:buNone/>
            </a:pPr>
            <a:r>
              <a:rPr lang="en-US" sz="1400" smtClean="0"/>
              <a:t>int version ™ 1;</a:t>
            </a:r>
          </a:p>
          <a:p>
            <a:pPr>
              <a:buFontTx/>
              <a:buNone/>
            </a:pPr>
            <a:r>
              <a:rPr lang="en-US" sz="1400" smtClean="0"/>
              <a:t>main(argc, argv) </a:t>
            </a:r>
          </a:p>
          <a:p>
            <a:pPr>
              <a:buFontTx/>
              <a:buNone/>
            </a:pPr>
            <a:r>
              <a:rPr lang="en-US" sz="1400" smtClean="0"/>
              <a:t>int argc; </a:t>
            </a:r>
          </a:p>
          <a:p>
            <a:pPr>
              <a:buFontTx/>
              <a:buNone/>
            </a:pPr>
            <a:r>
              <a:rPr lang="en-US" sz="1400" smtClean="0"/>
              <a:t>char *argv[]; </a:t>
            </a:r>
          </a:p>
          <a:p>
            <a:pPr>
              <a:buFontTx/>
              <a:buNone/>
            </a:pPr>
            <a:r>
              <a:rPr lang="en-US" sz="1400" smtClean="0"/>
              <a:t>{ </a:t>
            </a:r>
          </a:p>
          <a:p>
            <a:pPr>
              <a:buFontTx/>
              <a:buNone/>
            </a:pPr>
            <a:r>
              <a:rPr lang="en-US" sz="1400" smtClean="0"/>
              <a:t>int fdold, fdnew;</a:t>
            </a:r>
          </a:p>
          <a:p>
            <a:pPr>
              <a:buFontTx/>
              <a:buNone/>
            </a:pPr>
            <a:r>
              <a:rPr lang="en-US" sz="1400" smtClean="0"/>
              <a:t> if (argc !=- 3)</a:t>
            </a:r>
          </a:p>
          <a:p>
            <a:pPr>
              <a:buFontTx/>
              <a:buNone/>
            </a:pPr>
            <a:r>
              <a:rPr lang="en-US" sz="1400" smtClean="0"/>
              <a:t> { printfC'need 2 arguments for copy program\n"); </a:t>
            </a:r>
          </a:p>
          <a:p>
            <a:pPr>
              <a:buFontTx/>
              <a:buNone/>
            </a:pPr>
            <a:r>
              <a:rPr lang="en-US" sz="1400" smtClean="0"/>
              <a:t>    exit(l);</a:t>
            </a:r>
          </a:p>
          <a:p>
            <a:pPr>
              <a:buFontTx/>
              <a:buNone/>
            </a:pPr>
            <a:r>
              <a:rPr lang="en-US" sz="1400" smtClean="0"/>
              <a:t> } </a:t>
            </a:r>
          </a:p>
          <a:p>
            <a:pPr>
              <a:buFontTx/>
              <a:buNone/>
            </a:pPr>
            <a:r>
              <a:rPr lang="en-US" sz="1400" smtClean="0"/>
              <a:t>fdold =- open(argv[l], O_RDONLY); </a:t>
            </a:r>
          </a:p>
          <a:p>
            <a:pPr>
              <a:buFontTx/>
              <a:buNone/>
            </a:pPr>
            <a:r>
              <a:rPr lang="en-US" sz="1400" smtClean="0"/>
              <a:t>  /* open source file read only */ </a:t>
            </a:r>
          </a:p>
          <a:p>
            <a:pPr>
              <a:buFontTx/>
              <a:buNone/>
            </a:pPr>
            <a:r>
              <a:rPr lang="en-US" sz="1400" smtClean="0"/>
              <a:t>if (fdold 1) </a:t>
            </a:r>
          </a:p>
          <a:p>
            <a:pPr>
              <a:buFontTx/>
              <a:buNone/>
            </a:pPr>
            <a:r>
              <a:rPr lang="en-US" sz="1400" smtClean="0"/>
              <a:t> { printf ("cannot open file %s\n", argv[l]); </a:t>
            </a:r>
          </a:p>
          <a:p>
            <a:pPr>
              <a:buFontTx/>
              <a:buNone/>
            </a:pPr>
            <a:r>
              <a:rPr lang="en-US" sz="1400" smtClean="0"/>
              <a:t>exit(l);</a:t>
            </a:r>
          </a:p>
          <a:p>
            <a:pPr>
              <a:buFontTx/>
              <a:buNone/>
            </a:pPr>
            <a:r>
              <a:rPr lang="en-US" sz="1400" smtClean="0"/>
              <a:t> } </a:t>
            </a:r>
          </a:p>
          <a:p>
            <a:pPr>
              <a:buFontTx/>
              <a:buNone/>
            </a:pPr>
            <a:r>
              <a:rPr lang="en-US" sz="1400" smtClean="0"/>
              <a:t>fdnew - creat(argv[2], 0666); /* create target file rw for all */ </a:t>
            </a:r>
          </a:p>
          <a:p>
            <a:pPr>
              <a:buFontTx/>
              <a:buNone/>
            </a:pPr>
            <a:r>
              <a:rPr lang="en-US" sz="1400" smtClean="0"/>
              <a:t>if (fdnew -- -1)  { printf ("cannot create file %s\n", argv[2]); exit(1);}</a:t>
            </a:r>
          </a:p>
          <a:p>
            <a:pPr>
              <a:buFontTx/>
              <a:buNone/>
            </a:pPr>
            <a:r>
              <a:rPr lang="en-US" sz="1400" smtClean="0"/>
              <a:t> copy(fdold, fdnew);</a:t>
            </a:r>
          </a:p>
          <a:p>
            <a:pPr>
              <a:buFontTx/>
              <a:buNone/>
            </a:pPr>
            <a:r>
              <a:rPr lang="en-US" sz="1400" smtClean="0"/>
              <a:t> exit(l); </a:t>
            </a:r>
          </a:p>
          <a:p>
            <a:pPr>
              <a:buFontTx/>
              <a:buNone/>
            </a:pPr>
            <a:r>
              <a:rPr lang="en-US" sz="1400" smtClean="0"/>
              <a:t>}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71438"/>
            <a:ext cx="73580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Processes (Cont..)</a:t>
            </a:r>
            <a:endParaRPr lang="en-US" sz="3600" kern="0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86375" y="1000125"/>
            <a:ext cx="3857625" cy="585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copy (old, new)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 old, new;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{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kern="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 count;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  while ((count - </a:t>
            </a:r>
            <a:r>
              <a:rPr lang="en-US" sz="1400" kern="0" dirty="0" err="1">
                <a:latin typeface="Times New Roman" pitchFamily="18" charset="0"/>
                <a:cs typeface="Times New Roman" pitchFamily="18" charset="0"/>
              </a:rPr>
              <a:t>readfold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, buffer, </a:t>
            </a:r>
            <a:r>
              <a:rPr lang="en-US" sz="1400" kern="0" dirty="0" err="1">
                <a:latin typeface="Times New Roman" pitchFamily="18" charset="0"/>
                <a:cs typeface="Times New Roman" pitchFamily="18" charset="0"/>
              </a:rPr>
              <a:t>sizeof</a:t>
            </a: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(buffer))) &gt; 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   write (new, buffer, count);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71438"/>
            <a:ext cx="73580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Processes (Cont..)</a:t>
            </a:r>
            <a:endParaRPr lang="en-US" sz="3600" kern="0" dirty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1643063" y="1787525"/>
            <a:ext cx="1981200" cy="1306513"/>
            <a:chOff x="864" y="1296"/>
            <a:chExt cx="1248" cy="823"/>
          </a:xfrm>
        </p:grpSpPr>
        <p:sp>
          <p:nvSpPr>
            <p:cNvPr id="46137" name="Rectangle 5"/>
            <p:cNvSpPr>
              <a:spLocks noChangeArrowheads="1"/>
            </p:cNvSpPr>
            <p:nvPr/>
          </p:nvSpPr>
          <p:spPr bwMode="auto">
            <a:xfrm>
              <a:off x="864" y="1296"/>
              <a:ext cx="1248" cy="273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38" name="Rectangle 6"/>
            <p:cNvSpPr>
              <a:spLocks noChangeArrowheads="1"/>
            </p:cNvSpPr>
            <p:nvPr/>
          </p:nvSpPr>
          <p:spPr bwMode="auto">
            <a:xfrm>
              <a:off x="864" y="1569"/>
              <a:ext cx="1248" cy="137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Addr of Frame 2</a:t>
              </a:r>
            </a:p>
          </p:txBody>
        </p:sp>
        <p:sp>
          <p:nvSpPr>
            <p:cNvPr id="46139" name="Rectangle 7"/>
            <p:cNvSpPr>
              <a:spLocks noChangeArrowheads="1"/>
            </p:cNvSpPr>
            <p:nvPr/>
          </p:nvSpPr>
          <p:spPr bwMode="auto">
            <a:xfrm>
              <a:off x="864" y="1706"/>
              <a:ext cx="1248" cy="136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Ret addr after write call</a:t>
              </a:r>
            </a:p>
          </p:txBody>
        </p:sp>
        <p:sp>
          <p:nvSpPr>
            <p:cNvPr id="46140" name="Text Box 8"/>
            <p:cNvSpPr txBox="1">
              <a:spLocks noChangeArrowheads="1"/>
            </p:cNvSpPr>
            <p:nvPr/>
          </p:nvSpPr>
          <p:spPr bwMode="auto">
            <a:xfrm>
              <a:off x="1024" y="1306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Local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Vars</a:t>
              </a:r>
            </a:p>
          </p:txBody>
        </p:sp>
        <p:sp>
          <p:nvSpPr>
            <p:cNvPr id="46141" name="Text Box 9"/>
            <p:cNvSpPr txBox="1">
              <a:spLocks noChangeArrowheads="1"/>
            </p:cNvSpPr>
            <p:nvPr/>
          </p:nvSpPr>
          <p:spPr bwMode="auto">
            <a:xfrm>
              <a:off x="1556" y="1303"/>
              <a:ext cx="4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not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shown</a:t>
              </a:r>
            </a:p>
          </p:txBody>
        </p:sp>
        <p:sp>
          <p:nvSpPr>
            <p:cNvPr id="46142" name="Rectangle 10"/>
            <p:cNvSpPr>
              <a:spLocks noChangeArrowheads="1"/>
            </p:cNvSpPr>
            <p:nvPr/>
          </p:nvSpPr>
          <p:spPr bwMode="auto">
            <a:xfrm>
              <a:off x="864" y="1831"/>
              <a:ext cx="1248" cy="274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43" name="Text Box 11"/>
            <p:cNvSpPr txBox="1">
              <a:spLocks noChangeArrowheads="1"/>
            </p:cNvSpPr>
            <p:nvPr/>
          </p:nvSpPr>
          <p:spPr bwMode="auto">
            <a:xfrm>
              <a:off x="900" y="1828"/>
              <a:ext cx="5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params to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write</a:t>
              </a:r>
            </a:p>
          </p:txBody>
        </p:sp>
        <p:sp>
          <p:nvSpPr>
            <p:cNvPr id="46144" name="Text Box 12"/>
            <p:cNvSpPr txBox="1">
              <a:spLocks noChangeArrowheads="1"/>
            </p:cNvSpPr>
            <p:nvPr/>
          </p:nvSpPr>
          <p:spPr bwMode="auto">
            <a:xfrm>
              <a:off x="1445" y="1824"/>
              <a:ext cx="6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new buffer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count</a:t>
              </a:r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1643063" y="3074988"/>
            <a:ext cx="1981200" cy="1306512"/>
            <a:chOff x="864" y="2107"/>
            <a:chExt cx="1248" cy="823"/>
          </a:xfrm>
        </p:grpSpPr>
        <p:sp>
          <p:nvSpPr>
            <p:cNvPr id="46129" name="Rectangle 14"/>
            <p:cNvSpPr>
              <a:spLocks noChangeArrowheads="1"/>
            </p:cNvSpPr>
            <p:nvPr/>
          </p:nvSpPr>
          <p:spPr bwMode="auto">
            <a:xfrm>
              <a:off x="864" y="2107"/>
              <a:ext cx="1248" cy="273"/>
            </a:xfrm>
            <a:prstGeom prst="rect">
              <a:avLst/>
            </a:prstGeom>
            <a:gradFill rotWithShape="0">
              <a:gsLst>
                <a:gs pos="0">
                  <a:srgbClr val="5D0D1C"/>
                </a:gs>
                <a:gs pos="50000">
                  <a:srgbClr val="C91B3C"/>
                </a:gs>
                <a:gs pos="100000">
                  <a:srgbClr val="5D0D1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30" name="Rectangle 15"/>
            <p:cNvSpPr>
              <a:spLocks noChangeArrowheads="1"/>
            </p:cNvSpPr>
            <p:nvPr/>
          </p:nvSpPr>
          <p:spPr bwMode="auto">
            <a:xfrm>
              <a:off x="864" y="2380"/>
              <a:ext cx="1248" cy="137"/>
            </a:xfrm>
            <a:prstGeom prst="rect">
              <a:avLst/>
            </a:prstGeom>
            <a:gradFill rotWithShape="0">
              <a:gsLst>
                <a:gs pos="0">
                  <a:srgbClr val="5D0D1C"/>
                </a:gs>
                <a:gs pos="50000">
                  <a:srgbClr val="C91B3C"/>
                </a:gs>
                <a:gs pos="100000">
                  <a:srgbClr val="5D0D1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Addr of Frame 1</a:t>
              </a:r>
            </a:p>
          </p:txBody>
        </p:sp>
        <p:sp>
          <p:nvSpPr>
            <p:cNvPr id="46131" name="Rectangle 16"/>
            <p:cNvSpPr>
              <a:spLocks noChangeArrowheads="1"/>
            </p:cNvSpPr>
            <p:nvPr/>
          </p:nvSpPr>
          <p:spPr bwMode="auto">
            <a:xfrm>
              <a:off x="864" y="2517"/>
              <a:ext cx="1248" cy="136"/>
            </a:xfrm>
            <a:prstGeom prst="rect">
              <a:avLst/>
            </a:prstGeom>
            <a:gradFill rotWithShape="0">
              <a:gsLst>
                <a:gs pos="0">
                  <a:srgbClr val="5D0D1C"/>
                </a:gs>
                <a:gs pos="50000">
                  <a:srgbClr val="C91B3C"/>
                </a:gs>
                <a:gs pos="100000">
                  <a:srgbClr val="5D0D1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Ret addr after copy call</a:t>
              </a:r>
            </a:p>
          </p:txBody>
        </p:sp>
        <p:sp>
          <p:nvSpPr>
            <p:cNvPr id="46132" name="Text Box 17"/>
            <p:cNvSpPr txBox="1">
              <a:spLocks noChangeArrowheads="1"/>
            </p:cNvSpPr>
            <p:nvPr/>
          </p:nvSpPr>
          <p:spPr bwMode="auto">
            <a:xfrm>
              <a:off x="1024" y="2117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Local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Vars</a:t>
              </a:r>
            </a:p>
          </p:txBody>
        </p:sp>
        <p:sp>
          <p:nvSpPr>
            <p:cNvPr id="46133" name="Text Box 18"/>
            <p:cNvSpPr txBox="1">
              <a:spLocks noChangeArrowheads="1"/>
            </p:cNvSpPr>
            <p:nvPr/>
          </p:nvSpPr>
          <p:spPr bwMode="auto">
            <a:xfrm>
              <a:off x="1575" y="2114"/>
              <a:ext cx="3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count</a:t>
              </a:r>
            </a:p>
          </p:txBody>
        </p:sp>
        <p:sp>
          <p:nvSpPr>
            <p:cNvPr id="46134" name="Rectangle 19"/>
            <p:cNvSpPr>
              <a:spLocks noChangeArrowheads="1"/>
            </p:cNvSpPr>
            <p:nvPr/>
          </p:nvSpPr>
          <p:spPr bwMode="auto">
            <a:xfrm>
              <a:off x="864" y="2642"/>
              <a:ext cx="1248" cy="274"/>
            </a:xfrm>
            <a:prstGeom prst="rect">
              <a:avLst/>
            </a:prstGeom>
            <a:gradFill rotWithShape="0">
              <a:gsLst>
                <a:gs pos="0">
                  <a:srgbClr val="5D0D1C"/>
                </a:gs>
                <a:gs pos="50000">
                  <a:srgbClr val="C91B3C"/>
                </a:gs>
                <a:gs pos="100000">
                  <a:srgbClr val="5D0D1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35" name="Text Box 20"/>
            <p:cNvSpPr txBox="1">
              <a:spLocks noChangeArrowheads="1"/>
            </p:cNvSpPr>
            <p:nvPr/>
          </p:nvSpPr>
          <p:spPr bwMode="auto">
            <a:xfrm>
              <a:off x="900" y="2639"/>
              <a:ext cx="5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params to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copy</a:t>
              </a:r>
            </a:p>
          </p:txBody>
        </p:sp>
        <p:sp>
          <p:nvSpPr>
            <p:cNvPr id="46136" name="Text Box 21"/>
            <p:cNvSpPr txBox="1">
              <a:spLocks noChangeArrowheads="1"/>
            </p:cNvSpPr>
            <p:nvPr/>
          </p:nvSpPr>
          <p:spPr bwMode="auto">
            <a:xfrm>
              <a:off x="1588" y="2635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old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new</a:t>
              </a:r>
            </a:p>
          </p:txBody>
        </p:sp>
      </p:grpSp>
      <p:grpSp>
        <p:nvGrpSpPr>
          <p:cNvPr id="46088" name="Group 22"/>
          <p:cNvGrpSpPr>
            <a:grpSpLocks/>
          </p:cNvGrpSpPr>
          <p:nvPr/>
        </p:nvGrpSpPr>
        <p:grpSpPr bwMode="auto">
          <a:xfrm>
            <a:off x="1643063" y="4364038"/>
            <a:ext cx="1981200" cy="1306512"/>
            <a:chOff x="864" y="2919"/>
            <a:chExt cx="1248" cy="823"/>
          </a:xfrm>
        </p:grpSpPr>
        <p:sp>
          <p:nvSpPr>
            <p:cNvPr id="46121" name="Rectangle 23"/>
            <p:cNvSpPr>
              <a:spLocks noChangeArrowheads="1"/>
            </p:cNvSpPr>
            <p:nvPr/>
          </p:nvSpPr>
          <p:spPr bwMode="auto">
            <a:xfrm>
              <a:off x="864" y="2919"/>
              <a:ext cx="1248" cy="273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22" name="Rectangle 24"/>
            <p:cNvSpPr>
              <a:spLocks noChangeArrowheads="1"/>
            </p:cNvSpPr>
            <p:nvPr/>
          </p:nvSpPr>
          <p:spPr bwMode="auto">
            <a:xfrm>
              <a:off x="864" y="3192"/>
              <a:ext cx="1248" cy="137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Addr of Frame 0</a:t>
              </a:r>
            </a:p>
          </p:txBody>
        </p:sp>
        <p:sp>
          <p:nvSpPr>
            <p:cNvPr id="46123" name="Rectangle 25"/>
            <p:cNvSpPr>
              <a:spLocks noChangeArrowheads="1"/>
            </p:cNvSpPr>
            <p:nvPr/>
          </p:nvSpPr>
          <p:spPr bwMode="auto">
            <a:xfrm>
              <a:off x="864" y="3329"/>
              <a:ext cx="1248" cy="136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Ret addr after main call</a:t>
              </a:r>
            </a:p>
          </p:txBody>
        </p:sp>
        <p:sp>
          <p:nvSpPr>
            <p:cNvPr id="46124" name="Text Box 26"/>
            <p:cNvSpPr txBox="1">
              <a:spLocks noChangeArrowheads="1"/>
            </p:cNvSpPr>
            <p:nvPr/>
          </p:nvSpPr>
          <p:spPr bwMode="auto">
            <a:xfrm>
              <a:off x="1024" y="2929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Local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Vars</a:t>
              </a:r>
            </a:p>
          </p:txBody>
        </p:sp>
        <p:sp>
          <p:nvSpPr>
            <p:cNvPr id="46125" name="Text Box 27"/>
            <p:cNvSpPr txBox="1">
              <a:spLocks noChangeArrowheads="1"/>
            </p:cNvSpPr>
            <p:nvPr/>
          </p:nvSpPr>
          <p:spPr bwMode="auto">
            <a:xfrm>
              <a:off x="1564" y="2926"/>
              <a:ext cx="3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fdold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fdnew</a:t>
              </a:r>
            </a:p>
          </p:txBody>
        </p:sp>
        <p:sp>
          <p:nvSpPr>
            <p:cNvPr id="46126" name="Rectangle 28"/>
            <p:cNvSpPr>
              <a:spLocks noChangeArrowheads="1"/>
            </p:cNvSpPr>
            <p:nvPr/>
          </p:nvSpPr>
          <p:spPr bwMode="auto">
            <a:xfrm>
              <a:off x="864" y="3454"/>
              <a:ext cx="1248" cy="274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6127" name="Text Box 29"/>
            <p:cNvSpPr txBox="1">
              <a:spLocks noChangeArrowheads="1"/>
            </p:cNvSpPr>
            <p:nvPr/>
          </p:nvSpPr>
          <p:spPr bwMode="auto">
            <a:xfrm>
              <a:off x="900" y="3451"/>
              <a:ext cx="5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params to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main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1583" y="3447"/>
              <a:ext cx="3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argc</a:t>
              </a:r>
            </a:p>
            <a:p>
              <a:r>
                <a:rPr lang="en-US" altLang="ko-KR" b="1">
                  <a:solidFill>
                    <a:srgbClr val="FFFFFF"/>
                  </a:solidFill>
                  <a:ea typeface="굴림" charset="-127"/>
                </a:rPr>
                <a:t>argv</a:t>
              </a:r>
            </a:p>
          </p:txBody>
        </p:sp>
      </p:grpSp>
      <p:sp>
        <p:nvSpPr>
          <p:cNvPr id="46089" name="Text Box 31"/>
          <p:cNvSpPr txBox="1">
            <a:spLocks noChangeArrowheads="1"/>
          </p:cNvSpPr>
          <p:nvPr/>
        </p:nvSpPr>
        <p:spPr bwMode="auto">
          <a:xfrm>
            <a:off x="2047875" y="1500188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>
                <a:ea typeface="굴림" charset="-127"/>
              </a:rPr>
              <a:t>user stack</a:t>
            </a:r>
          </a:p>
        </p:txBody>
      </p:sp>
      <p:grpSp>
        <p:nvGrpSpPr>
          <p:cNvPr id="46090" name="Group 32"/>
          <p:cNvGrpSpPr>
            <a:grpSpLocks/>
          </p:cNvGrpSpPr>
          <p:nvPr/>
        </p:nvGrpSpPr>
        <p:grpSpPr bwMode="auto">
          <a:xfrm>
            <a:off x="6178550" y="1506538"/>
            <a:ext cx="1838325" cy="4149725"/>
            <a:chOff x="3328" y="1101"/>
            <a:chExt cx="1248" cy="2614"/>
          </a:xfrm>
        </p:grpSpPr>
        <p:grpSp>
          <p:nvGrpSpPr>
            <p:cNvPr id="46101" name="Group 33"/>
            <p:cNvGrpSpPr>
              <a:grpSpLocks/>
            </p:cNvGrpSpPr>
            <p:nvPr/>
          </p:nvGrpSpPr>
          <p:grpSpPr bwMode="auto">
            <a:xfrm>
              <a:off x="3328" y="2094"/>
              <a:ext cx="1248" cy="809"/>
              <a:chOff x="3328" y="2094"/>
              <a:chExt cx="1248" cy="809"/>
            </a:xfrm>
          </p:grpSpPr>
          <p:sp>
            <p:nvSpPr>
              <p:cNvPr id="46114" name="Rectangle 34"/>
              <p:cNvSpPr>
                <a:spLocks noChangeArrowheads="1"/>
              </p:cNvSpPr>
              <p:nvPr/>
            </p:nvSpPr>
            <p:spPr bwMode="auto">
              <a:xfrm>
                <a:off x="3328" y="2094"/>
                <a:ext cx="1248" cy="273"/>
              </a:xfrm>
              <a:prstGeom prst="rect">
                <a:avLst/>
              </a:prstGeom>
              <a:gradFill rotWithShape="0">
                <a:gsLst>
                  <a:gs pos="0">
                    <a:srgbClr val="5D0D1C"/>
                  </a:gs>
                  <a:gs pos="50000">
                    <a:srgbClr val="C91B3C"/>
                  </a:gs>
                  <a:gs pos="100000">
                    <a:srgbClr val="5D0D1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5" name="Rectangle 35"/>
              <p:cNvSpPr>
                <a:spLocks noChangeArrowheads="1"/>
              </p:cNvSpPr>
              <p:nvPr/>
            </p:nvSpPr>
            <p:spPr bwMode="auto">
              <a:xfrm>
                <a:off x="3328" y="2367"/>
                <a:ext cx="1248" cy="137"/>
              </a:xfrm>
              <a:prstGeom prst="rect">
                <a:avLst/>
              </a:prstGeom>
              <a:gradFill rotWithShape="0">
                <a:gsLst>
                  <a:gs pos="0">
                    <a:srgbClr val="5D0D1C"/>
                  </a:gs>
                  <a:gs pos="50000">
                    <a:srgbClr val="C91B3C"/>
                  </a:gs>
                  <a:gs pos="100000">
                    <a:srgbClr val="5D0D1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Addr of Frame 1</a:t>
                </a:r>
              </a:p>
            </p:txBody>
          </p:sp>
          <p:sp>
            <p:nvSpPr>
              <p:cNvPr id="46116" name="Rectangle 36"/>
              <p:cNvSpPr>
                <a:spLocks noChangeArrowheads="1"/>
              </p:cNvSpPr>
              <p:nvPr/>
            </p:nvSpPr>
            <p:spPr bwMode="auto">
              <a:xfrm>
                <a:off x="3328" y="2504"/>
                <a:ext cx="1248" cy="136"/>
              </a:xfrm>
              <a:prstGeom prst="rect">
                <a:avLst/>
              </a:prstGeom>
              <a:gradFill rotWithShape="0">
                <a:gsLst>
                  <a:gs pos="0">
                    <a:srgbClr val="5D0D1C"/>
                  </a:gs>
                  <a:gs pos="50000">
                    <a:srgbClr val="C91B3C"/>
                  </a:gs>
                  <a:gs pos="100000">
                    <a:srgbClr val="5D0D1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Ret addr after func2 call</a:t>
                </a:r>
              </a:p>
            </p:txBody>
          </p:sp>
          <p:sp>
            <p:nvSpPr>
              <p:cNvPr id="46117" name="Text Box 37"/>
              <p:cNvSpPr txBox="1">
                <a:spLocks noChangeArrowheads="1"/>
              </p:cNvSpPr>
              <p:nvPr/>
            </p:nvSpPr>
            <p:spPr bwMode="auto">
              <a:xfrm>
                <a:off x="3488" y="2104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Local</a:t>
                </a:r>
              </a:p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Vars</a:t>
                </a:r>
              </a:p>
            </p:txBody>
          </p:sp>
          <p:sp>
            <p:nvSpPr>
              <p:cNvPr id="46118" name="Text Box 38"/>
              <p:cNvSpPr txBox="1">
                <a:spLocks noChangeArrowheads="1"/>
              </p:cNvSpPr>
              <p:nvPr/>
            </p:nvSpPr>
            <p:spPr bwMode="auto">
              <a:xfrm>
                <a:off x="4157" y="2098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9" name="Rectangle 39"/>
              <p:cNvSpPr>
                <a:spLocks noChangeArrowheads="1"/>
              </p:cNvSpPr>
              <p:nvPr/>
            </p:nvSpPr>
            <p:spPr bwMode="auto">
              <a:xfrm>
                <a:off x="3328" y="2629"/>
                <a:ext cx="1248" cy="274"/>
              </a:xfrm>
              <a:prstGeom prst="rect">
                <a:avLst/>
              </a:prstGeom>
              <a:gradFill rotWithShape="0">
                <a:gsLst>
                  <a:gs pos="0">
                    <a:srgbClr val="5D0D1C"/>
                  </a:gs>
                  <a:gs pos="50000">
                    <a:srgbClr val="C91B3C"/>
                  </a:gs>
                  <a:gs pos="100000">
                    <a:srgbClr val="5D0D1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0" name="Text Box 40"/>
              <p:cNvSpPr txBox="1">
                <a:spLocks noChangeArrowheads="1"/>
              </p:cNvSpPr>
              <p:nvPr/>
            </p:nvSpPr>
            <p:spPr bwMode="auto">
              <a:xfrm>
                <a:off x="3410" y="2688"/>
                <a:ext cx="112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parms to kernel func2</a:t>
                </a:r>
              </a:p>
            </p:txBody>
          </p:sp>
        </p:grpSp>
        <p:grpSp>
          <p:nvGrpSpPr>
            <p:cNvPr id="46102" name="Group 41"/>
            <p:cNvGrpSpPr>
              <a:grpSpLocks/>
            </p:cNvGrpSpPr>
            <p:nvPr/>
          </p:nvGrpSpPr>
          <p:grpSpPr bwMode="auto">
            <a:xfrm>
              <a:off x="3328" y="2906"/>
              <a:ext cx="1248" cy="809"/>
              <a:chOff x="3328" y="2906"/>
              <a:chExt cx="1248" cy="809"/>
            </a:xfrm>
          </p:grpSpPr>
          <p:sp>
            <p:nvSpPr>
              <p:cNvPr id="46107" name="Rectangle 42"/>
              <p:cNvSpPr>
                <a:spLocks noChangeArrowheads="1"/>
              </p:cNvSpPr>
              <p:nvPr/>
            </p:nvSpPr>
            <p:spPr bwMode="auto">
              <a:xfrm>
                <a:off x="3328" y="2906"/>
                <a:ext cx="1248" cy="273"/>
              </a:xfrm>
              <a:prstGeom prst="rect">
                <a:avLst/>
              </a:prstGeom>
              <a:gradFill rotWithShape="0">
                <a:gsLst>
                  <a:gs pos="0">
                    <a:srgbClr val="1E2369"/>
                  </a:gs>
                  <a:gs pos="50000">
                    <a:srgbClr val="404CE2"/>
                  </a:gs>
                  <a:gs pos="100000">
                    <a:srgbClr val="1E236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8" name="Rectangle 43"/>
              <p:cNvSpPr>
                <a:spLocks noChangeArrowheads="1"/>
              </p:cNvSpPr>
              <p:nvPr/>
            </p:nvSpPr>
            <p:spPr bwMode="auto">
              <a:xfrm>
                <a:off x="3328" y="3179"/>
                <a:ext cx="1248" cy="137"/>
              </a:xfrm>
              <a:prstGeom prst="rect">
                <a:avLst/>
              </a:prstGeom>
              <a:gradFill rotWithShape="0">
                <a:gsLst>
                  <a:gs pos="0">
                    <a:srgbClr val="1E2369"/>
                  </a:gs>
                  <a:gs pos="50000">
                    <a:srgbClr val="404CE2"/>
                  </a:gs>
                  <a:gs pos="100000">
                    <a:srgbClr val="1E236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Addr of Frame 0</a:t>
                </a:r>
              </a:p>
            </p:txBody>
          </p:sp>
          <p:sp>
            <p:nvSpPr>
              <p:cNvPr id="46109" name="Rectangle 44"/>
              <p:cNvSpPr>
                <a:spLocks noChangeArrowheads="1"/>
              </p:cNvSpPr>
              <p:nvPr/>
            </p:nvSpPr>
            <p:spPr bwMode="auto">
              <a:xfrm>
                <a:off x="3328" y="3316"/>
                <a:ext cx="1248" cy="136"/>
              </a:xfrm>
              <a:prstGeom prst="rect">
                <a:avLst/>
              </a:prstGeom>
              <a:gradFill rotWithShape="0">
                <a:gsLst>
                  <a:gs pos="0">
                    <a:srgbClr val="1E2369"/>
                  </a:gs>
                  <a:gs pos="50000">
                    <a:srgbClr val="404CE2"/>
                  </a:gs>
                  <a:gs pos="100000">
                    <a:srgbClr val="1E236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Ret addr after func1 call</a:t>
                </a:r>
              </a:p>
            </p:txBody>
          </p:sp>
          <p:sp>
            <p:nvSpPr>
              <p:cNvPr id="46110" name="Text Box 45"/>
              <p:cNvSpPr txBox="1">
                <a:spLocks noChangeArrowheads="1"/>
              </p:cNvSpPr>
              <p:nvPr/>
            </p:nvSpPr>
            <p:spPr bwMode="auto">
              <a:xfrm>
                <a:off x="3488" y="2916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Local</a:t>
                </a:r>
              </a:p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Vars</a:t>
                </a:r>
              </a:p>
            </p:txBody>
          </p:sp>
          <p:sp>
            <p:nvSpPr>
              <p:cNvPr id="46111" name="Text Box 46"/>
              <p:cNvSpPr txBox="1">
                <a:spLocks noChangeArrowheads="1"/>
              </p:cNvSpPr>
              <p:nvPr/>
            </p:nvSpPr>
            <p:spPr bwMode="auto">
              <a:xfrm>
                <a:off x="4157" y="2910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2" name="Rectangle 47"/>
              <p:cNvSpPr>
                <a:spLocks noChangeArrowheads="1"/>
              </p:cNvSpPr>
              <p:nvPr/>
            </p:nvSpPr>
            <p:spPr bwMode="auto">
              <a:xfrm>
                <a:off x="3328" y="3441"/>
                <a:ext cx="1248" cy="274"/>
              </a:xfrm>
              <a:prstGeom prst="rect">
                <a:avLst/>
              </a:prstGeom>
              <a:gradFill rotWithShape="0">
                <a:gsLst>
                  <a:gs pos="0">
                    <a:srgbClr val="1E2369"/>
                  </a:gs>
                  <a:gs pos="50000">
                    <a:srgbClr val="404CE2"/>
                  </a:gs>
                  <a:gs pos="100000">
                    <a:srgbClr val="1E236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3" name="Text Box 48"/>
              <p:cNvSpPr txBox="1">
                <a:spLocks noChangeArrowheads="1"/>
              </p:cNvSpPr>
              <p:nvPr/>
            </p:nvSpPr>
            <p:spPr bwMode="auto">
              <a:xfrm>
                <a:off x="3364" y="3474"/>
                <a:ext cx="11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b="1">
                    <a:solidFill>
                      <a:srgbClr val="FFFFFF"/>
                    </a:solidFill>
                    <a:ea typeface="굴림" charset="-127"/>
                  </a:rPr>
                  <a:t>params to kernel func1</a:t>
                </a:r>
              </a:p>
            </p:txBody>
          </p:sp>
        </p:grpSp>
        <p:grpSp>
          <p:nvGrpSpPr>
            <p:cNvPr id="46103" name="Group 49"/>
            <p:cNvGrpSpPr>
              <a:grpSpLocks/>
            </p:cNvGrpSpPr>
            <p:nvPr/>
          </p:nvGrpSpPr>
          <p:grpSpPr bwMode="auto">
            <a:xfrm>
              <a:off x="3328" y="1289"/>
              <a:ext cx="1248" cy="803"/>
              <a:chOff x="3328" y="1289"/>
              <a:chExt cx="1248" cy="803"/>
            </a:xfrm>
          </p:grpSpPr>
          <p:sp>
            <p:nvSpPr>
              <p:cNvPr id="46105" name="Rectangle 50"/>
              <p:cNvSpPr>
                <a:spLocks noChangeArrowheads="1"/>
              </p:cNvSpPr>
              <p:nvPr/>
            </p:nvSpPr>
            <p:spPr bwMode="auto">
              <a:xfrm>
                <a:off x="3328" y="1289"/>
                <a:ext cx="1248" cy="803"/>
              </a:xfrm>
              <a:prstGeom prst="rect">
                <a:avLst/>
              </a:prstGeom>
              <a:gradFill rotWithShape="0">
                <a:gsLst>
                  <a:gs pos="0">
                    <a:srgbClr val="114D59"/>
                  </a:gs>
                  <a:gs pos="50000">
                    <a:srgbClr val="24A6C0"/>
                  </a:gs>
                  <a:gs pos="100000">
                    <a:srgbClr val="114D5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106" name="Line 51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04" name="Text Box 52"/>
            <p:cNvSpPr txBox="1">
              <a:spLocks noChangeArrowheads="1"/>
            </p:cNvSpPr>
            <p:nvPr/>
          </p:nvSpPr>
          <p:spPr bwMode="auto">
            <a:xfrm>
              <a:off x="3554" y="1101"/>
              <a:ext cx="8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ea typeface="굴림" charset="-127"/>
                </a:rPr>
                <a:t>kernel stack</a:t>
              </a:r>
            </a:p>
          </p:txBody>
        </p:sp>
      </p:grpSp>
      <p:sp>
        <p:nvSpPr>
          <p:cNvPr id="46091" name="Text Box 53"/>
          <p:cNvSpPr txBox="1">
            <a:spLocks noChangeArrowheads="1"/>
          </p:cNvSpPr>
          <p:nvPr/>
        </p:nvSpPr>
        <p:spPr bwMode="auto">
          <a:xfrm>
            <a:off x="3609975" y="2873375"/>
            <a:ext cx="94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frame 3</a:t>
            </a:r>
          </a:p>
          <a:p>
            <a:r>
              <a:rPr lang="en-US" altLang="ko-KR" b="1">
                <a:ea typeface="굴림" charset="-127"/>
              </a:rPr>
              <a:t>call write()</a:t>
            </a:r>
          </a:p>
        </p:txBody>
      </p:sp>
      <p:sp>
        <p:nvSpPr>
          <p:cNvPr id="46092" name="Text Box 54"/>
          <p:cNvSpPr txBox="1">
            <a:spLocks noChangeArrowheads="1"/>
          </p:cNvSpPr>
          <p:nvPr/>
        </p:nvSpPr>
        <p:spPr bwMode="auto">
          <a:xfrm>
            <a:off x="3587750" y="4114800"/>
            <a:ext cx="94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frame 2</a:t>
            </a:r>
          </a:p>
          <a:p>
            <a:r>
              <a:rPr lang="en-US" altLang="ko-KR" b="1">
                <a:ea typeface="굴림" charset="-127"/>
              </a:rPr>
              <a:t>call copy()</a:t>
            </a:r>
          </a:p>
        </p:txBody>
      </p:sp>
      <p:sp>
        <p:nvSpPr>
          <p:cNvPr id="46093" name="Text Box 55"/>
          <p:cNvSpPr txBox="1">
            <a:spLocks noChangeArrowheads="1"/>
          </p:cNvSpPr>
          <p:nvPr/>
        </p:nvSpPr>
        <p:spPr bwMode="auto">
          <a:xfrm>
            <a:off x="3616325" y="5376863"/>
            <a:ext cx="94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frame 1</a:t>
            </a:r>
          </a:p>
          <a:p>
            <a:r>
              <a:rPr lang="en-US" altLang="ko-KR" b="1">
                <a:ea typeface="굴림" charset="-127"/>
              </a:rPr>
              <a:t>call main()</a:t>
            </a:r>
          </a:p>
        </p:txBody>
      </p:sp>
      <p:sp>
        <p:nvSpPr>
          <p:cNvPr id="46094" name="Text Box 56"/>
          <p:cNvSpPr txBox="1">
            <a:spLocks noChangeArrowheads="1"/>
          </p:cNvSpPr>
          <p:nvPr/>
        </p:nvSpPr>
        <p:spPr bwMode="auto">
          <a:xfrm>
            <a:off x="5459413" y="2881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b="1">
                <a:ea typeface="굴림" charset="-127"/>
              </a:rPr>
              <a:t>frame 3</a:t>
            </a:r>
          </a:p>
        </p:txBody>
      </p:sp>
      <p:sp>
        <p:nvSpPr>
          <p:cNvPr id="46095" name="Text Box 57"/>
          <p:cNvSpPr txBox="1">
            <a:spLocks noChangeArrowheads="1"/>
          </p:cNvSpPr>
          <p:nvPr/>
        </p:nvSpPr>
        <p:spPr bwMode="auto">
          <a:xfrm>
            <a:off x="5170488" y="4137025"/>
            <a:ext cx="99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b="1">
                <a:ea typeface="굴림" charset="-127"/>
              </a:rPr>
              <a:t>frame 2</a:t>
            </a:r>
          </a:p>
          <a:p>
            <a:pPr algn="r"/>
            <a:r>
              <a:rPr lang="en-US" altLang="ko-KR" b="1">
                <a:ea typeface="굴림" charset="-127"/>
              </a:rPr>
              <a:t>call func2()</a:t>
            </a:r>
          </a:p>
        </p:txBody>
      </p:sp>
      <p:sp>
        <p:nvSpPr>
          <p:cNvPr id="46096" name="Text Box 58"/>
          <p:cNvSpPr txBox="1">
            <a:spLocks noChangeArrowheads="1"/>
          </p:cNvSpPr>
          <p:nvPr/>
        </p:nvSpPr>
        <p:spPr bwMode="auto">
          <a:xfrm>
            <a:off x="5221288" y="5392738"/>
            <a:ext cx="996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b="1">
                <a:ea typeface="굴림" charset="-127"/>
              </a:rPr>
              <a:t>frame 1</a:t>
            </a:r>
          </a:p>
          <a:p>
            <a:pPr algn="r"/>
            <a:r>
              <a:rPr lang="en-US" altLang="ko-KR" b="1">
                <a:ea typeface="굴림" charset="-127"/>
              </a:rPr>
              <a:t>call func1()</a:t>
            </a:r>
          </a:p>
        </p:txBody>
      </p:sp>
      <p:sp>
        <p:nvSpPr>
          <p:cNvPr id="46097" name="Text Box 59"/>
          <p:cNvSpPr txBox="1">
            <a:spLocks noChangeArrowheads="1"/>
          </p:cNvSpPr>
          <p:nvPr/>
        </p:nvSpPr>
        <p:spPr bwMode="auto">
          <a:xfrm>
            <a:off x="3625850" y="5826125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ea typeface="굴림" charset="-127"/>
              </a:rPr>
              <a:t>frame 0 start</a:t>
            </a:r>
          </a:p>
        </p:txBody>
      </p:sp>
      <p:sp>
        <p:nvSpPr>
          <p:cNvPr id="46098" name="Text Box 60"/>
          <p:cNvSpPr txBox="1">
            <a:spLocks noChangeArrowheads="1"/>
          </p:cNvSpPr>
          <p:nvPr/>
        </p:nvSpPr>
        <p:spPr bwMode="auto">
          <a:xfrm>
            <a:off x="5199063" y="5848350"/>
            <a:ext cx="216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ea typeface="굴림" charset="-127"/>
              </a:rPr>
              <a:t>frame 0 system call interface</a:t>
            </a:r>
          </a:p>
        </p:txBody>
      </p:sp>
      <p:sp>
        <p:nvSpPr>
          <p:cNvPr id="46099" name="Text Box 61"/>
          <p:cNvSpPr txBox="1">
            <a:spLocks noChangeArrowheads="1"/>
          </p:cNvSpPr>
          <p:nvPr/>
        </p:nvSpPr>
        <p:spPr bwMode="auto">
          <a:xfrm>
            <a:off x="4160838" y="1733550"/>
            <a:ext cx="113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Direction of</a:t>
            </a:r>
          </a:p>
          <a:p>
            <a:r>
              <a:rPr lang="en-US" altLang="ko-KR" b="1">
                <a:ea typeface="굴림" charset="-127"/>
              </a:rPr>
              <a:t>stack growth</a:t>
            </a:r>
          </a:p>
        </p:txBody>
      </p:sp>
      <p:sp>
        <p:nvSpPr>
          <p:cNvPr id="46100" name="Line 62"/>
          <p:cNvSpPr>
            <a:spLocks noChangeShapeType="1"/>
          </p:cNvSpPr>
          <p:nvPr/>
        </p:nvSpPr>
        <p:spPr bwMode="auto">
          <a:xfrm flipV="1">
            <a:off x="4843463" y="239712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Processes (Cont..)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12875"/>
            <a:ext cx="8353425" cy="4683125"/>
          </a:xfrm>
        </p:spPr>
        <p:txBody>
          <a:bodyPr/>
          <a:lstStyle/>
          <a:p>
            <a:pPr eaLnBrk="1" hangingPunct="1"/>
            <a:r>
              <a:rPr lang="en-US" smtClean="0"/>
              <a:t>Kernel has a </a:t>
            </a:r>
            <a:r>
              <a:rPr lang="en-US" smtClean="0">
                <a:solidFill>
                  <a:srgbClr val="A50021"/>
                </a:solidFill>
              </a:rPr>
              <a:t>process table</a:t>
            </a:r>
            <a:r>
              <a:rPr lang="en-US" smtClean="0"/>
              <a:t> that keeps track of all active processes</a:t>
            </a:r>
          </a:p>
          <a:p>
            <a:pPr eaLnBrk="1" hangingPunct="1"/>
            <a:r>
              <a:rPr lang="en-US" smtClean="0"/>
              <a:t>Process table contains a </a:t>
            </a:r>
            <a:r>
              <a:rPr lang="en-US" i="1" smtClean="0"/>
              <a:t>per process region table</a:t>
            </a:r>
            <a:r>
              <a:rPr lang="en-US" smtClean="0"/>
              <a:t> whose entry points to entries in </a:t>
            </a:r>
            <a:r>
              <a:rPr lang="en-US" i="1" smtClean="0"/>
              <a:t>region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Data Structures for Process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1066800" y="2381250"/>
            <a:ext cx="1371600" cy="533400"/>
          </a:xfrm>
          <a:prstGeom prst="rect">
            <a:avLst/>
          </a:prstGeom>
          <a:gradFill rotWithShape="0">
            <a:gsLst>
              <a:gs pos="0">
                <a:srgbClr val="0C5D12"/>
              </a:gs>
              <a:gs pos="50000">
                <a:srgbClr val="1ACA27"/>
              </a:gs>
              <a:gs pos="100000">
                <a:srgbClr val="0C5D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800" b="1" i="1">
                <a:ea typeface="굴림" charset="-127"/>
              </a:rPr>
              <a:t>u</a:t>
            </a:r>
            <a:r>
              <a:rPr lang="en-US" altLang="ko-KR" sz="1800" b="1">
                <a:ea typeface="굴림" charset="-127"/>
              </a:rPr>
              <a:t> area</a:t>
            </a: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1066800" y="3295650"/>
            <a:ext cx="1371600" cy="533400"/>
          </a:xfrm>
          <a:prstGeom prst="rect">
            <a:avLst/>
          </a:prstGeom>
          <a:gradFill rotWithShape="0">
            <a:gsLst>
              <a:gs pos="0">
                <a:srgbClr val="1E2369"/>
              </a:gs>
              <a:gs pos="50000">
                <a:srgbClr val="404CE2"/>
              </a:gs>
              <a:gs pos="100000">
                <a:srgbClr val="1E236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066800" y="3829050"/>
            <a:ext cx="1371600" cy="533400"/>
          </a:xfrm>
          <a:prstGeom prst="rect">
            <a:avLst/>
          </a:prstGeom>
          <a:gradFill rotWithShape="0">
            <a:gsLst>
              <a:gs pos="0">
                <a:srgbClr val="1E2369"/>
              </a:gs>
              <a:gs pos="50000">
                <a:srgbClr val="404CE2"/>
              </a:gs>
              <a:gs pos="100000">
                <a:srgbClr val="1E236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1066800" y="4362450"/>
            <a:ext cx="1371600" cy="533400"/>
          </a:xfrm>
          <a:prstGeom prst="rect">
            <a:avLst/>
          </a:prstGeom>
          <a:gradFill rotWithShape="0">
            <a:gsLst>
              <a:gs pos="0">
                <a:srgbClr val="1E2369"/>
              </a:gs>
              <a:gs pos="50000">
                <a:srgbClr val="404CE2"/>
              </a:gs>
              <a:gs pos="100000">
                <a:srgbClr val="1E236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3657600" y="2305050"/>
            <a:ext cx="1371600" cy="533400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Rectangle 9"/>
          <p:cNvSpPr>
            <a:spLocks noChangeArrowheads="1"/>
          </p:cNvSpPr>
          <p:nvPr/>
        </p:nvSpPr>
        <p:spPr bwMode="auto">
          <a:xfrm>
            <a:off x="3657600" y="2838450"/>
            <a:ext cx="1371600" cy="228600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auto">
          <a:xfrm>
            <a:off x="3657600" y="3295650"/>
            <a:ext cx="1371600" cy="1676400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3657600" y="3067050"/>
            <a:ext cx="1371600" cy="228600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248400" y="2305050"/>
            <a:ext cx="1371600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248400" y="2838450"/>
            <a:ext cx="1371600" cy="228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248400" y="3067050"/>
            <a:ext cx="1371600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248400" y="3600450"/>
            <a:ext cx="1371600" cy="228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6248400" y="3829050"/>
            <a:ext cx="1371600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3657600" y="5429250"/>
            <a:ext cx="4038600" cy="533400"/>
          </a:xfrm>
          <a:prstGeom prst="rect">
            <a:avLst/>
          </a:prstGeom>
          <a:gradFill rotWithShape="0">
            <a:gsLst>
              <a:gs pos="0">
                <a:srgbClr val="2B0000"/>
              </a:gs>
              <a:gs pos="50000">
                <a:srgbClr val="5C0000"/>
              </a:gs>
              <a:gs pos="100000">
                <a:srgbClr val="2B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main memory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1752600" y="276225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2286000" y="2914650"/>
            <a:ext cx="1447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2286000" y="321945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4953000" y="291465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4953000" y="314325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6172200" y="2914650"/>
            <a:ext cx="10668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7239000" y="3752850"/>
            <a:ext cx="76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24600" y="1785938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region table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3733800" y="1571625"/>
            <a:ext cx="1481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per process</a:t>
            </a:r>
          </a:p>
          <a:p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region table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93788" y="4895850"/>
            <a:ext cx="1595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process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Fields of process table entry: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State </a:t>
            </a:r>
            <a:r>
              <a:rPr lang="en-US" smtClean="0"/>
              <a:t>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User ID (UID)- </a:t>
            </a:r>
            <a:r>
              <a:rPr lang="en-US" b="1" smtClean="0"/>
              <a:t>owner </a:t>
            </a:r>
            <a:r>
              <a:rPr lang="en-US" smtClean="0"/>
              <a:t>of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An </a:t>
            </a:r>
            <a:r>
              <a:rPr lang="en-US" b="1" smtClean="0"/>
              <a:t>event descriptor </a:t>
            </a:r>
            <a:r>
              <a:rPr lang="en-US" smtClean="0"/>
              <a:t>set when a process is suspended</a:t>
            </a:r>
          </a:p>
          <a:p>
            <a:r>
              <a:rPr lang="en-US" altLang="ko-KR" sz="3600" smtClean="0">
                <a:ea typeface="굴림" charset="-127"/>
              </a:rPr>
              <a:t>u pointer (address)</a:t>
            </a:r>
          </a:p>
          <a:p>
            <a:endParaRPr lang="en-US" altLang="ko-KR" sz="3600" smtClean="0">
              <a:ea typeface="굴림" charset="-127"/>
            </a:endParaRPr>
          </a:p>
          <a:p>
            <a:endParaRPr lang="en-US" sz="36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71438"/>
            <a:ext cx="73580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Process: Process Table</a:t>
            </a:r>
          </a:p>
        </p:txBody>
      </p:sp>
      <p:sp>
        <p:nvSpPr>
          <p:cNvPr id="49159" name="Oval Callout 7"/>
          <p:cNvSpPr>
            <a:spLocks noChangeArrowheads="1"/>
          </p:cNvSpPr>
          <p:nvPr/>
        </p:nvSpPr>
        <p:spPr bwMode="auto">
          <a:xfrm>
            <a:off x="857250" y="4071938"/>
            <a:ext cx="1928813" cy="928687"/>
          </a:xfrm>
          <a:prstGeom prst="wedgeEllipseCallout">
            <a:avLst>
              <a:gd name="adj1" fmla="val -54412"/>
              <a:gd name="adj2" fmla="val -124370"/>
            </a:avLst>
          </a:prstGeom>
          <a:solidFill>
            <a:srgbClr val="96969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User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Architecture of the UNIX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Unix system supports two central concepts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File system : has “Places”</a:t>
            </a:r>
          </a:p>
          <a:p>
            <a:pPr lvl="1">
              <a:buFontTx/>
              <a:buNone/>
            </a:pPr>
            <a:r>
              <a:rPr lang="en-US" sz="2400" smtClean="0"/>
              <a:t>(basic unit of information storage)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Times New Roman" pitchFamily="18" charset="0"/>
              <a:buChar char="–"/>
            </a:pPr>
            <a:r>
              <a:rPr lang="en-US" smtClean="0"/>
              <a:t>                         </a:t>
            </a:r>
            <a:r>
              <a:rPr lang="en-US" sz="4400" smtClean="0"/>
              <a:t>-</a:t>
            </a:r>
            <a:r>
              <a:rPr lang="en-US" smtClean="0"/>
              <a:t> Processes : have “life”</a:t>
            </a:r>
          </a:p>
          <a:p>
            <a:pPr lvl="4">
              <a:buFont typeface="Times New Roman" pitchFamily="18" charset="0"/>
              <a:buChar char="–"/>
            </a:pPr>
            <a:r>
              <a:rPr lang="en-US" smtClean="0"/>
              <a:t>                       (basic unit of computation)</a:t>
            </a:r>
          </a:p>
          <a:p>
            <a:endParaRPr lang="en-US" smtClean="0"/>
          </a:p>
        </p:txBody>
      </p:sp>
      <p:pic>
        <p:nvPicPr>
          <p:cNvPr id="8201" name="Picture 9" descr="http://t3.gstatic.com/images?q=tbn:ANd9GcRDnrYiI8t_7EDABOQ6o7hJNyv3kvmAircuUPSCYDh7DViCwO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163" y="1857364"/>
            <a:ext cx="2147043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206" name="Picture 14" descr="C:\Documents and Settings\Dhanashri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31421"/>
            <a:ext cx="2397124" cy="17978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Process: Region Table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143000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 region is a contiguous area of a process’s address space such as </a:t>
            </a:r>
          </a:p>
          <a:p>
            <a:pPr lvl="1" eaLnBrk="1" hangingPunct="1"/>
            <a:r>
              <a:rPr lang="en-US" smtClean="0"/>
              <a:t>text, data and stack.</a:t>
            </a:r>
          </a:p>
          <a:p>
            <a:pPr eaLnBrk="1" hangingPunct="1"/>
            <a:r>
              <a:rPr lang="en-US" smtClean="0"/>
              <a:t>Region table entries describes the attributes of the region, such as </a:t>
            </a:r>
          </a:p>
          <a:p>
            <a:pPr lvl="1" eaLnBrk="1" hangingPunct="1"/>
            <a:r>
              <a:rPr lang="en-US" smtClean="0"/>
              <a:t>whether it contains text or data,</a:t>
            </a:r>
          </a:p>
          <a:p>
            <a:pPr lvl="1" eaLnBrk="1" hangingPunct="1"/>
            <a:r>
              <a:rPr lang="en-US" smtClean="0"/>
              <a:t>whether it is shared or private and</a:t>
            </a:r>
          </a:p>
          <a:p>
            <a:pPr lvl="1" eaLnBrk="1" hangingPunct="1"/>
            <a:r>
              <a:rPr lang="en-US" smtClean="0"/>
              <a:t>Where the “data” of region is located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Process: U Area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047750"/>
            <a:ext cx="8929687" cy="5453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 Area is the extension of process table entry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Fields of U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Pointer to process table entry of currently executing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Parameters of the current system call, return values and error codes.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File descriptors of all open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Current directory and current root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I/O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Process and file size limit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Kernel can directly access fields of the U Area of the executing process but not of the U Area of other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z="4000" smtClean="0">
                <a:solidFill>
                  <a:srgbClr val="A50021"/>
                </a:solidFill>
              </a:rPr>
              <a:t>Introduction to the System Concepts</a:t>
            </a:r>
          </a:p>
          <a:p>
            <a:pPr lvl="1"/>
            <a:r>
              <a:rPr lang="en-US" smtClean="0"/>
              <a:t>An overview of  the file subsystem</a:t>
            </a:r>
          </a:p>
          <a:p>
            <a:pPr lvl="1"/>
            <a:r>
              <a:rPr lang="en-US" smtClean="0"/>
              <a:t>Processes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Context of a process</a:t>
            </a:r>
          </a:p>
          <a:p>
            <a:pPr lvl="2"/>
            <a:r>
              <a:rPr lang="en-US" smtClean="0"/>
              <a:t>Process states</a:t>
            </a:r>
          </a:p>
          <a:p>
            <a:pPr lvl="2"/>
            <a:r>
              <a:rPr lang="en-US" smtClean="0"/>
              <a:t>State transitions</a:t>
            </a:r>
          </a:p>
          <a:p>
            <a:pPr lvl="2"/>
            <a:r>
              <a:rPr lang="en-US" smtClean="0"/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 Context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The context of a process is its state, which is defined by</a:t>
            </a:r>
          </a:p>
          <a:p>
            <a:pPr lvl="1" eaLnBrk="1" hangingPunct="1"/>
            <a:r>
              <a:rPr lang="en-US" smtClean="0"/>
              <a:t>Its text, </a:t>
            </a:r>
          </a:p>
          <a:p>
            <a:pPr lvl="1" eaLnBrk="1" hangingPunct="1"/>
            <a:r>
              <a:rPr lang="en-US" smtClean="0"/>
              <a:t>Values of global user variables, data structures, and machine registers</a:t>
            </a:r>
          </a:p>
          <a:p>
            <a:pPr lvl="1" eaLnBrk="1" hangingPunct="1"/>
            <a:r>
              <a:rPr lang="en-US" smtClean="0"/>
              <a:t>Values stored in Process table and U Area</a:t>
            </a:r>
          </a:p>
          <a:p>
            <a:pPr lvl="1" eaLnBrk="1" hangingPunct="1"/>
            <a:r>
              <a:rPr lang="en-US" smtClean="0"/>
              <a:t>Contents of user and kernel stack</a:t>
            </a:r>
          </a:p>
          <a:p>
            <a:pPr eaLnBrk="1" hangingPunct="1"/>
            <a:r>
              <a:rPr lang="en-US" smtClean="0"/>
              <a:t>When executing a process, the system is said to be executing in the </a:t>
            </a:r>
            <a:r>
              <a:rPr lang="en-US" smtClean="0">
                <a:solidFill>
                  <a:srgbClr val="A50021"/>
                </a:solidFill>
              </a:rPr>
              <a:t>context of the process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Context Switch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When the kernel decides that it should execute another process, it does a </a:t>
            </a:r>
            <a:r>
              <a:rPr lang="en-US" smtClean="0">
                <a:solidFill>
                  <a:srgbClr val="FF0000"/>
                </a:solidFill>
              </a:rPr>
              <a:t>context switch</a:t>
            </a:r>
            <a:r>
              <a:rPr lang="en-US" smtClean="0"/>
              <a:t>, so that the system executes in the </a:t>
            </a:r>
            <a:r>
              <a:rPr lang="en-US" smtClean="0">
                <a:solidFill>
                  <a:srgbClr val="FF0000"/>
                </a:solidFill>
              </a:rPr>
              <a:t>context of the other process</a:t>
            </a:r>
          </a:p>
          <a:p>
            <a:pPr eaLnBrk="1" hangingPunct="1"/>
            <a:r>
              <a:rPr lang="en-US" smtClean="0"/>
              <a:t>When doing a context switch, the kernel saves enough information so that it can later switch back to the first process and resume its execution.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Mode of Process Execution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071563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UNIX process runs in two modes: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A50021"/>
                </a:solidFill>
              </a:rPr>
              <a:t>User 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Can access its own instructions and data, but not kernel instruction and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A50021"/>
                </a:solidFill>
              </a:rPr>
              <a:t>Kernel 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Can access kernel and user instructions and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special instruction sequence to change from user to kernel mode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a process executes a system call, the execution mode of the process changes from </a:t>
            </a:r>
            <a:r>
              <a:rPr lang="en-US" smtClean="0">
                <a:solidFill>
                  <a:srgbClr val="A50021"/>
                </a:solidFill>
              </a:rPr>
              <a:t>user mode</a:t>
            </a:r>
            <a:r>
              <a:rPr lang="en-US" smtClean="0"/>
              <a:t> to </a:t>
            </a:r>
            <a:r>
              <a:rPr lang="en-US" smtClean="0">
                <a:solidFill>
                  <a:srgbClr val="A50021"/>
                </a:solidFill>
              </a:rPr>
              <a:t>kernel mode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Mode of Process Execution (cont..)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When moving from user to kernel mode, the kernel saves enough information so that it can later return to user mode and continue execution from where it left off. </a:t>
            </a:r>
          </a:p>
          <a:p>
            <a:pPr eaLnBrk="1" hangingPunct="1"/>
            <a:r>
              <a:rPr lang="en-US" smtClean="0"/>
              <a:t>Mode change is </a:t>
            </a:r>
            <a:r>
              <a:rPr lang="en-US" smtClean="0">
                <a:solidFill>
                  <a:srgbClr val="A50021"/>
                </a:solidFill>
              </a:rPr>
              <a:t>not a context switch</a:t>
            </a:r>
            <a:r>
              <a:rPr lang="en-US" smtClean="0"/>
              <a:t>, just change in mode.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z="4000" smtClean="0">
                <a:solidFill>
                  <a:srgbClr val="A50021"/>
                </a:solidFill>
              </a:rPr>
              <a:t>Introduction to the System Concepts</a:t>
            </a:r>
          </a:p>
          <a:p>
            <a:pPr lvl="1"/>
            <a:r>
              <a:rPr lang="en-US" smtClean="0"/>
              <a:t>An overview of  the file subsystem</a:t>
            </a:r>
          </a:p>
          <a:p>
            <a:pPr lvl="1"/>
            <a:r>
              <a:rPr lang="en-US" smtClean="0"/>
              <a:t>Processes</a:t>
            </a:r>
          </a:p>
          <a:p>
            <a:pPr lvl="2"/>
            <a:r>
              <a:rPr lang="en-US" smtClean="0"/>
              <a:t>Context of a process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Process states and State transitions</a:t>
            </a:r>
          </a:p>
          <a:p>
            <a:pPr lvl="2"/>
            <a:r>
              <a:rPr lang="en-US" smtClean="0"/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 States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285875"/>
            <a:ext cx="8135938" cy="4467225"/>
          </a:xfrm>
        </p:spPr>
        <p:txBody>
          <a:bodyPr/>
          <a:lstStyle/>
          <a:p>
            <a:pPr eaLnBrk="1" hangingPunct="1"/>
            <a:r>
              <a:rPr lang="en-US" smtClean="0"/>
              <a:t>Lifetime of process can be divided into a set of </a:t>
            </a:r>
            <a:r>
              <a:rPr lang="en-US" b="1" i="1" smtClean="0"/>
              <a:t>states</a:t>
            </a:r>
            <a:r>
              <a:rPr lang="en-US" i="1" smtClean="0"/>
              <a:t>.</a:t>
            </a:r>
          </a:p>
          <a:p>
            <a:pPr eaLnBrk="1" hangingPunct="1"/>
            <a:r>
              <a:rPr lang="en-US" smtClean="0"/>
              <a:t>Process states are:</a:t>
            </a:r>
          </a:p>
          <a:p>
            <a:pPr lvl="1"/>
            <a:r>
              <a:rPr lang="en-US" altLang="ko-KR" b="1" smtClean="0">
                <a:ea typeface="굴림" charset="-127"/>
              </a:rPr>
              <a:t>User mode:   </a:t>
            </a:r>
            <a:r>
              <a:rPr lang="en-US" altLang="ko-KR" smtClean="0">
                <a:ea typeface="굴림" charset="-127"/>
              </a:rPr>
              <a:t>currently executing</a:t>
            </a:r>
          </a:p>
          <a:p>
            <a:pPr lvl="1"/>
            <a:r>
              <a:rPr lang="en-US" altLang="ko-KR" b="1" smtClean="0">
                <a:ea typeface="굴림" charset="-127"/>
              </a:rPr>
              <a:t>Kernel mode:  </a:t>
            </a:r>
            <a:r>
              <a:rPr lang="en-US" altLang="ko-KR" smtClean="0">
                <a:ea typeface="굴림" charset="-127"/>
              </a:rPr>
              <a:t>currently executing</a:t>
            </a:r>
          </a:p>
          <a:p>
            <a:pPr lvl="1"/>
            <a:r>
              <a:rPr lang="en-US" altLang="ko-KR" b="1" smtClean="0">
                <a:ea typeface="굴림" charset="-127"/>
              </a:rPr>
              <a:t>Ready to run : </a:t>
            </a:r>
            <a:r>
              <a:rPr lang="en-US" altLang="ko-KR" smtClean="0">
                <a:ea typeface="굴림" charset="-127"/>
              </a:rPr>
              <a:t> soon as the scheduler chooses it</a:t>
            </a:r>
          </a:p>
          <a:p>
            <a:pPr lvl="1"/>
            <a:r>
              <a:rPr lang="en-US" altLang="ko-KR" b="1" smtClean="0">
                <a:ea typeface="굴림" charset="-127"/>
              </a:rPr>
              <a:t>Sleeping :</a:t>
            </a:r>
            <a:r>
              <a:rPr lang="en-US" altLang="ko-KR" smtClean="0">
                <a:ea typeface="굴림" charset="-127"/>
              </a:rPr>
              <a:t>  waiting for I/O to complete.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 State Transition</a:t>
            </a:r>
          </a:p>
        </p:txBody>
      </p:sp>
      <p:sp>
        <p:nvSpPr>
          <p:cNvPr id="59398" name="Oval 8"/>
          <p:cNvSpPr>
            <a:spLocks noChangeArrowheads="1"/>
          </p:cNvSpPr>
          <p:nvPr/>
        </p:nvSpPr>
        <p:spPr bwMode="auto">
          <a:xfrm>
            <a:off x="4038600" y="2057400"/>
            <a:ext cx="762000" cy="762000"/>
          </a:xfrm>
          <a:prstGeom prst="ellipse">
            <a:avLst/>
          </a:prstGeom>
          <a:gradFill rotWithShape="0">
            <a:gsLst>
              <a:gs pos="0">
                <a:srgbClr val="0C5D12"/>
              </a:gs>
              <a:gs pos="50000">
                <a:srgbClr val="1ACA27"/>
              </a:gs>
              <a:gs pos="100000">
                <a:srgbClr val="0C5D1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1</a:t>
            </a:r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4038600" y="3505200"/>
            <a:ext cx="762000" cy="762000"/>
          </a:xfrm>
          <a:prstGeom prst="ellipse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2</a:t>
            </a:r>
          </a:p>
        </p:txBody>
      </p:sp>
      <p:sp>
        <p:nvSpPr>
          <p:cNvPr id="59400" name="Oval 10"/>
          <p:cNvSpPr>
            <a:spLocks noChangeArrowheads="1"/>
          </p:cNvSpPr>
          <p:nvPr/>
        </p:nvSpPr>
        <p:spPr bwMode="auto">
          <a:xfrm>
            <a:off x="2743200" y="5105400"/>
            <a:ext cx="762000" cy="762000"/>
          </a:xfrm>
          <a:prstGeom prst="ellipse">
            <a:avLst/>
          </a:prstGeom>
          <a:gradFill rotWithShape="0">
            <a:gsLst>
              <a:gs pos="0">
                <a:srgbClr val="1E2369"/>
              </a:gs>
              <a:gs pos="50000">
                <a:srgbClr val="404CE2"/>
              </a:gs>
              <a:gs pos="100000">
                <a:srgbClr val="1E236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4</a:t>
            </a:r>
          </a:p>
        </p:txBody>
      </p:sp>
      <p:sp>
        <p:nvSpPr>
          <p:cNvPr id="59401" name="Oval 11"/>
          <p:cNvSpPr>
            <a:spLocks noChangeArrowheads="1"/>
          </p:cNvSpPr>
          <p:nvPr/>
        </p:nvSpPr>
        <p:spPr bwMode="auto">
          <a:xfrm>
            <a:off x="5257800" y="5105400"/>
            <a:ext cx="762000" cy="762000"/>
          </a:xfrm>
          <a:prstGeom prst="ellipse">
            <a:avLst/>
          </a:prstGeom>
          <a:gradFill rotWithShape="0">
            <a:gsLst>
              <a:gs pos="0">
                <a:srgbClr val="67691E"/>
              </a:gs>
              <a:gs pos="50000">
                <a:srgbClr val="DEE240"/>
              </a:gs>
              <a:gs pos="100000">
                <a:srgbClr val="67691E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3</a:t>
            </a: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3071813" y="3581400"/>
            <a:ext cx="97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kernel</a:t>
            </a:r>
          </a:p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running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3000375" y="2133600"/>
            <a:ext cx="979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</a:t>
            </a:r>
          </a:p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running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1357313" y="5572125"/>
            <a:ext cx="1649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context switch</a:t>
            </a: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permissible</a:t>
            </a:r>
          </a:p>
        </p:txBody>
      </p:sp>
      <p:sp>
        <p:nvSpPr>
          <p:cNvPr id="59405" name="Text Box 15"/>
          <p:cNvSpPr txBox="1">
            <a:spLocks noChangeArrowheads="1"/>
          </p:cNvSpPr>
          <p:nvPr/>
        </p:nvSpPr>
        <p:spPr bwMode="auto">
          <a:xfrm>
            <a:off x="5943600" y="5638800"/>
            <a:ext cx="141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ready to run</a:t>
            </a:r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 flipH="1">
            <a:off x="4267200" y="2819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7"/>
          <p:cNvSpPr>
            <a:spLocks noChangeShapeType="1"/>
          </p:cNvSpPr>
          <p:nvPr/>
        </p:nvSpPr>
        <p:spPr bwMode="auto">
          <a:xfrm flipH="1" flipV="1">
            <a:off x="4572000" y="2819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Line 18"/>
          <p:cNvSpPr>
            <a:spLocks noChangeShapeType="1"/>
          </p:cNvSpPr>
          <p:nvPr/>
        </p:nvSpPr>
        <p:spPr bwMode="auto">
          <a:xfrm flipH="1">
            <a:off x="3352800" y="4191000"/>
            <a:ext cx="762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9"/>
          <p:cNvSpPr>
            <a:spLocks noChangeShapeType="1"/>
          </p:cNvSpPr>
          <p:nvPr/>
        </p:nvSpPr>
        <p:spPr bwMode="auto">
          <a:xfrm flipH="1" flipV="1">
            <a:off x="4724400" y="41910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20"/>
          <p:cNvSpPr>
            <a:spLocks noChangeShapeType="1"/>
          </p:cNvSpPr>
          <p:nvPr/>
        </p:nvSpPr>
        <p:spPr bwMode="auto">
          <a:xfrm>
            <a:off x="3505200" y="5486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Freeform 21"/>
          <p:cNvSpPr>
            <a:spLocks/>
          </p:cNvSpPr>
          <p:nvPr/>
        </p:nvSpPr>
        <p:spPr bwMode="auto">
          <a:xfrm>
            <a:off x="4724400" y="2895600"/>
            <a:ext cx="1600200" cy="952500"/>
          </a:xfrm>
          <a:custGeom>
            <a:avLst/>
            <a:gdLst>
              <a:gd name="T0" fmla="*/ 0 w 1008"/>
              <a:gd name="T1" fmla="*/ 2147483647 h 600"/>
              <a:gd name="T2" fmla="*/ 2147483647 w 1008"/>
              <a:gd name="T3" fmla="*/ 2147483647 h 600"/>
              <a:gd name="T4" fmla="*/ 2147483647 w 1008"/>
              <a:gd name="T5" fmla="*/ 2147483647 h 600"/>
              <a:gd name="T6" fmla="*/ 2147483647 w 1008"/>
              <a:gd name="T7" fmla="*/ 2147483647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00"/>
              <a:gd name="T14" fmla="*/ 1008 w 1008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00">
                <a:moveTo>
                  <a:pt x="0" y="456"/>
                </a:moveTo>
                <a:cubicBezTo>
                  <a:pt x="236" y="252"/>
                  <a:pt x="472" y="48"/>
                  <a:pt x="624" y="24"/>
                </a:cubicBezTo>
                <a:cubicBezTo>
                  <a:pt x="776" y="0"/>
                  <a:pt x="1008" y="216"/>
                  <a:pt x="912" y="312"/>
                </a:cubicBezTo>
                <a:cubicBezTo>
                  <a:pt x="816" y="408"/>
                  <a:pt x="240" y="488"/>
                  <a:pt x="48" y="60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Text Box 22"/>
          <p:cNvSpPr txBox="1">
            <a:spLocks noChangeArrowheads="1"/>
          </p:cNvSpPr>
          <p:nvPr/>
        </p:nvSpPr>
        <p:spPr bwMode="auto">
          <a:xfrm>
            <a:off x="4572000" y="2895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return</a:t>
            </a:r>
          </a:p>
        </p:txBody>
      </p:sp>
      <p:sp>
        <p:nvSpPr>
          <p:cNvPr id="59413" name="Text Box 23"/>
          <p:cNvSpPr txBox="1">
            <a:spLocks noChangeArrowheads="1"/>
          </p:cNvSpPr>
          <p:nvPr/>
        </p:nvSpPr>
        <p:spPr bwMode="auto">
          <a:xfrm>
            <a:off x="2928938" y="2895600"/>
            <a:ext cx="123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sys call</a:t>
            </a:r>
          </a:p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or interrupt</a:t>
            </a:r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6096000" y="2667000"/>
            <a:ext cx="1589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interrupt,</a:t>
            </a:r>
          </a:p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interrupt return</a:t>
            </a:r>
          </a:p>
        </p:txBody>
      </p: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5105400" y="4343400"/>
            <a:ext cx="103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schedule</a:t>
            </a:r>
          </a:p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process</a:t>
            </a:r>
          </a:p>
        </p:txBody>
      </p:sp>
      <p:sp>
        <p:nvSpPr>
          <p:cNvPr id="59416" name="Text Box 26"/>
          <p:cNvSpPr txBox="1">
            <a:spLocks noChangeArrowheads="1"/>
          </p:cNvSpPr>
          <p:nvPr/>
        </p:nvSpPr>
        <p:spPr bwMode="auto">
          <a:xfrm>
            <a:off x="3657600" y="4648200"/>
            <a:ext cx="67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sleep</a:t>
            </a:r>
          </a:p>
        </p:txBody>
      </p:sp>
      <p:sp>
        <p:nvSpPr>
          <p:cNvPr id="59417" name="Text Box 27"/>
          <p:cNvSpPr txBox="1">
            <a:spLocks noChangeArrowheads="1"/>
          </p:cNvSpPr>
          <p:nvPr/>
        </p:nvSpPr>
        <p:spPr bwMode="auto">
          <a:xfrm>
            <a:off x="3886200" y="54864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imes New Roman" pitchFamily="18" charset="0"/>
                <a:ea typeface="굴림" charset="-127"/>
                <a:cs typeface="Times New Roman" pitchFamily="18" charset="0"/>
              </a:rPr>
              <a:t>wakeup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Block Diagram of System Kernel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gradFill rotWithShape="0">
            <a:gsLst>
              <a:gs pos="0">
                <a:srgbClr val="0C5D12"/>
              </a:gs>
              <a:gs pos="50000">
                <a:srgbClr val="1ACA27"/>
              </a:gs>
              <a:gs pos="100000">
                <a:srgbClr val="0C5D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gradFill rotWithShape="0">
            <a:gsLst>
              <a:gs pos="0">
                <a:srgbClr val="67691E"/>
              </a:gs>
              <a:gs pos="50000">
                <a:srgbClr val="DEE240"/>
              </a:gs>
              <a:gs pos="100000">
                <a:srgbClr val="67691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File Subsystem</a:t>
            </a:r>
          </a:p>
        </p:txBody>
      </p:sp>
      <p:grpSp>
        <p:nvGrpSpPr>
          <p:cNvPr id="10247" name="Group 21"/>
          <p:cNvGrpSpPr>
            <a:grpSpLocks/>
          </p:cNvGrpSpPr>
          <p:nvPr/>
        </p:nvGrpSpPr>
        <p:grpSpPr bwMode="auto">
          <a:xfrm>
            <a:off x="4602163" y="2784475"/>
            <a:ext cx="3962400" cy="1858963"/>
            <a:chOff x="2976" y="2064"/>
            <a:chExt cx="2496" cy="1171"/>
          </a:xfrm>
        </p:grpSpPr>
        <p:sp>
          <p:nvSpPr>
            <p:cNvPr id="10277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Process</a:t>
              </a:r>
            </a:p>
            <a:p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 </a:t>
              </a:r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Control</a:t>
              </a:r>
            </a:p>
            <a:p>
              <a:r>
                <a:rPr lang="en-US" altLang="ko-KR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 </a:t>
              </a:r>
              <a:r>
                <a:rPr lang="en-US" altLang="ko-KR" sz="24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10278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Inter-process</a:t>
              </a:r>
            </a:p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10279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10280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adFill rotWithShape="0">
              <a:gsLst>
                <a:gs pos="0">
                  <a:srgbClr val="1E2369"/>
                </a:gs>
                <a:gs pos="50000">
                  <a:srgbClr val="404CE2"/>
                </a:gs>
                <a:gs pos="100000">
                  <a:srgbClr val="1E2369"/>
                </a:gs>
              </a:gsLst>
              <a:lin ang="0" scaled="1"/>
            </a:gra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Memory</a:t>
              </a:r>
            </a:p>
            <a:p>
              <a:pPr algn="ctr"/>
              <a:r>
                <a:rPr lang="en-US" altLang="ko-KR" sz="1600" b="1">
                  <a:solidFill>
                    <a:srgbClr val="FFFFFF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gradFill rotWithShape="0">
            <a:gsLst>
              <a:gs pos="0">
                <a:srgbClr val="5D0D1C"/>
              </a:gs>
              <a:gs pos="50000">
                <a:srgbClr val="C91B3C"/>
              </a:gs>
              <a:gs pos="100000">
                <a:srgbClr val="5D0D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714375" y="6143625"/>
            <a:ext cx="7772400" cy="428625"/>
          </a:xfrm>
          <a:prstGeom prst="rect">
            <a:avLst/>
          </a:prstGeom>
          <a:gradFill rotWithShape="0">
            <a:gsLst>
              <a:gs pos="0">
                <a:srgbClr val="114D59"/>
              </a:gs>
              <a:gs pos="50000">
                <a:srgbClr val="24A6C0"/>
              </a:gs>
              <a:gs pos="100000">
                <a:srgbClr val="114D5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gradFill rotWithShape="0">
            <a:gsLst>
              <a:gs pos="0">
                <a:srgbClr val="575412"/>
              </a:gs>
              <a:gs pos="50000">
                <a:srgbClr val="BDB627"/>
              </a:gs>
              <a:gs pos="100000">
                <a:srgbClr val="5754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714375" y="3929063"/>
            <a:ext cx="2922588" cy="857250"/>
            <a:chOff x="672" y="2880"/>
            <a:chExt cx="1632" cy="384"/>
          </a:xfrm>
        </p:grpSpPr>
        <p:sp>
          <p:nvSpPr>
            <p:cNvPr id="10274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10275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10276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adFill rotWithShape="0">
              <a:gsLst>
                <a:gs pos="0">
                  <a:srgbClr val="0C5D12"/>
                </a:gs>
                <a:gs pos="50000">
                  <a:srgbClr val="1ACA27"/>
                </a:gs>
                <a:gs pos="100000">
                  <a:srgbClr val="0C5D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Times New Roman" pitchFamily="18" charset="0"/>
                  <a:ea typeface="굴림" charset="-127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10252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10254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10272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10256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10259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Process State Transition(cont..)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071563"/>
            <a:ext cx="8504238" cy="5027612"/>
          </a:xfrm>
        </p:spPr>
        <p:txBody>
          <a:bodyPr/>
          <a:lstStyle/>
          <a:p>
            <a:pPr eaLnBrk="1" hangingPunct="1"/>
            <a:r>
              <a:rPr lang="en-US" smtClean="0"/>
              <a:t>The kernel allows a context switch only when a process moves from the state kernel running to the state asleep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Process running in kernel mode cannot be preempted by other processes.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Kernel maintains </a:t>
            </a:r>
            <a:r>
              <a:rPr lang="en-US" u="sng" smtClean="0"/>
              <a:t>consistency</a:t>
            </a:r>
            <a:r>
              <a:rPr lang="en-US" smtClean="0"/>
              <a:t> of its data structures because it is non-preemptive, uses mutual exclusion to restrict critical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1438" y="1143000"/>
            <a:ext cx="885825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struct queue { </a:t>
            </a:r>
          </a:p>
          <a:p>
            <a:pPr>
              <a:buFontTx/>
              <a:buNone/>
            </a:pPr>
            <a:r>
              <a:rPr lang="en-US" sz="2000" smtClean="0"/>
              <a:t>} *bp, *bpl; </a:t>
            </a:r>
          </a:p>
          <a:p>
            <a:pPr>
              <a:buFontTx/>
              <a:buNone/>
            </a:pPr>
            <a:r>
              <a:rPr lang="en-US" sz="2000" smtClean="0"/>
              <a:t>bpl—&gt;forp — bp—&gt;forp; </a:t>
            </a:r>
          </a:p>
          <a:p>
            <a:pPr>
              <a:buFontTx/>
              <a:buNone/>
            </a:pPr>
            <a:r>
              <a:rPr lang="en-US" sz="2000" smtClean="0"/>
              <a:t>bpl—&gt;backp — bp; </a:t>
            </a:r>
          </a:p>
          <a:p>
            <a:pPr>
              <a:buFontTx/>
              <a:buNone/>
            </a:pPr>
            <a:r>
              <a:rPr lang="en-US" sz="2000" smtClean="0"/>
              <a:t>bp—&gt;forp — bpl; 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/* consider possible context switch here */ 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bp 1—&gt;forp— &gt;backp ~ bpl; 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mtClean="0">
                <a:solidFill>
                  <a:srgbClr val="FF0000"/>
                </a:solidFill>
              </a:rPr>
              <a:t>Unix prevents such situation by disallowing context switching when process is in kernel mode.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214438"/>
            <a:ext cx="4648200" cy="324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429125"/>
            <a:ext cx="464343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mtClean="0"/>
              <a:t>Architecture of Unix Operating System</a:t>
            </a:r>
          </a:p>
          <a:p>
            <a:r>
              <a:rPr lang="en-US" sz="4000" smtClean="0">
                <a:solidFill>
                  <a:srgbClr val="A50021"/>
                </a:solidFill>
              </a:rPr>
              <a:t>Introduction to the System Concepts</a:t>
            </a:r>
          </a:p>
          <a:p>
            <a:pPr lvl="1"/>
            <a:r>
              <a:rPr lang="en-US" smtClean="0"/>
              <a:t>An overview of  the file subsystem</a:t>
            </a:r>
          </a:p>
          <a:p>
            <a:pPr lvl="1"/>
            <a:r>
              <a:rPr lang="en-US" smtClean="0"/>
              <a:t>Processes</a:t>
            </a:r>
          </a:p>
          <a:p>
            <a:pPr lvl="2"/>
            <a:r>
              <a:rPr lang="en-US" smtClean="0"/>
              <a:t>Context of a process</a:t>
            </a:r>
          </a:p>
          <a:p>
            <a:pPr lvl="2"/>
            <a:r>
              <a:rPr lang="en-US" smtClean="0"/>
              <a:t>Process states and State transitions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Sleep and wakeup</a:t>
            </a:r>
          </a:p>
          <a:p>
            <a:r>
              <a:rPr lang="en-US" smtClean="0"/>
              <a:t>Kernel Data Structure</a:t>
            </a:r>
          </a:p>
          <a:p>
            <a:r>
              <a:rPr lang="en-US" smtClean="0"/>
              <a:t>System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Sleep and wakeup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Process go to sleep when </a:t>
            </a:r>
            <a:r>
              <a:rPr lang="en-US" smtClean="0">
                <a:solidFill>
                  <a:srgbClr val="FF0000"/>
                </a:solidFill>
              </a:rPr>
              <a:t>awaiting to happen some event</a:t>
            </a:r>
            <a:r>
              <a:rPr lang="en-US" smtClean="0"/>
              <a:t> such as</a:t>
            </a:r>
          </a:p>
          <a:p>
            <a:pPr lvl="1"/>
            <a:r>
              <a:rPr lang="en-US" smtClean="0"/>
              <a:t>Waiting for I/O completion</a:t>
            </a:r>
          </a:p>
          <a:p>
            <a:pPr lvl="1"/>
            <a:r>
              <a:rPr lang="en-US" smtClean="0"/>
              <a:t>Waiting for process to exit</a:t>
            </a:r>
          </a:p>
          <a:p>
            <a:pPr lvl="1"/>
            <a:r>
              <a:rPr lang="en-US" smtClean="0"/>
              <a:t>Waiting for system resources to become available</a:t>
            </a:r>
          </a:p>
          <a:p>
            <a:pPr lvl="1"/>
            <a:r>
              <a:rPr lang="en-US" smtClean="0"/>
              <a:t>And so on</a:t>
            </a:r>
          </a:p>
          <a:p>
            <a:r>
              <a:rPr lang="en-US" smtClean="0"/>
              <a:t>When event occurs all sleeping process on that event get wake up and enter in “</a:t>
            </a:r>
            <a:r>
              <a:rPr lang="en-US" smtClean="0">
                <a:solidFill>
                  <a:srgbClr val="FF0000"/>
                </a:solidFill>
              </a:rPr>
              <a:t>ready to run</a:t>
            </a:r>
            <a:r>
              <a:rPr lang="en-US" smtClean="0"/>
              <a:t>” state </a:t>
            </a:r>
          </a:p>
          <a:p>
            <a:r>
              <a:rPr lang="en-US" smtClean="0"/>
              <a:t>Sleeping processes do not consume CPU resources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Sleep and wakeup (cont..)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4953000"/>
          </a:xfrm>
        </p:spPr>
        <p:txBody>
          <a:bodyPr/>
          <a:lstStyle/>
          <a:p>
            <a:r>
              <a:rPr lang="en-US" sz="2800" smtClean="0"/>
              <a:t>Locks</a:t>
            </a:r>
          </a:p>
          <a:p>
            <a:pPr lvl="1"/>
            <a:r>
              <a:rPr lang="en-US" sz="2400" smtClean="0"/>
              <a:t>used to lock some shared data structures and other resources.</a:t>
            </a:r>
          </a:p>
          <a:p>
            <a:r>
              <a:rPr lang="en-US" sz="2800" smtClean="0"/>
              <a:t>Implementation of lock</a:t>
            </a:r>
          </a:p>
          <a:p>
            <a:pPr lvl="2">
              <a:buFontTx/>
              <a:buNone/>
            </a:pPr>
            <a:r>
              <a:rPr lang="en-US" smtClean="0"/>
              <a:t>while(condition is true)</a:t>
            </a:r>
          </a:p>
          <a:p>
            <a:pPr lvl="2">
              <a:buFontTx/>
              <a:buNone/>
            </a:pPr>
            <a:r>
              <a:rPr lang="en-US" smtClean="0"/>
              <a:t>    sleep(event: condition becomes false);</a:t>
            </a:r>
          </a:p>
          <a:p>
            <a:pPr lvl="2">
              <a:buFontTx/>
              <a:buNone/>
            </a:pPr>
            <a:r>
              <a:rPr lang="en-US" smtClean="0"/>
              <a:t> set condition true;</a:t>
            </a:r>
          </a:p>
          <a:p>
            <a:r>
              <a:rPr lang="en-US" sz="2800" smtClean="0"/>
              <a:t>When event occur unlock the lock and awakens all processes asleep on lock.</a:t>
            </a:r>
          </a:p>
          <a:p>
            <a:pPr lvl="2">
              <a:buFontTx/>
              <a:buNone/>
            </a:pPr>
            <a:r>
              <a:rPr lang="en-US" smtClean="0"/>
              <a:t>set condition false;</a:t>
            </a:r>
          </a:p>
          <a:p>
            <a:pPr lvl="2">
              <a:buFontTx/>
              <a:buNone/>
            </a:pPr>
            <a:r>
              <a:rPr lang="en-US" smtClean="0"/>
              <a:t>wakeup(event: condition is false);</a:t>
            </a:r>
          </a:p>
          <a:p>
            <a:r>
              <a:rPr lang="en-US" sz="2800" smtClean="0"/>
              <a:t>Consider processes A, B and C contended for a locked buffer.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55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0"/>
            <a:ext cx="57864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Kernel Data Structures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Fixed size tables </a:t>
            </a:r>
          </a:p>
          <a:p>
            <a:pPr lvl="1"/>
            <a:r>
              <a:rPr lang="en-US" b="1" smtClean="0"/>
              <a:t>Advantage</a:t>
            </a:r>
            <a:r>
              <a:rPr lang="en-US" smtClean="0"/>
              <a:t>:   Kernel code is simple</a:t>
            </a:r>
          </a:p>
          <a:p>
            <a:pPr lvl="1"/>
            <a:r>
              <a:rPr lang="en-US" b="1" smtClean="0"/>
              <a:t>Disadvantage</a:t>
            </a:r>
            <a:r>
              <a:rPr lang="en-US" smtClean="0"/>
              <a:t>:   Limits no. of entries in table</a:t>
            </a:r>
          </a:p>
          <a:p>
            <a:pPr lvl="1"/>
            <a:r>
              <a:rPr lang="en-US" smtClean="0"/>
              <a:t>If </a:t>
            </a:r>
            <a:r>
              <a:rPr lang="en-US" b="1" smtClean="0"/>
              <a:t>table size exceeds </a:t>
            </a:r>
            <a:r>
              <a:rPr lang="en-US" smtClean="0"/>
              <a:t>kernel should </a:t>
            </a:r>
            <a:r>
              <a:rPr lang="en-US" b="1" smtClean="0"/>
              <a:t>report error </a:t>
            </a:r>
            <a:r>
              <a:rPr lang="en-US" smtClean="0"/>
              <a:t>to user.</a:t>
            </a:r>
          </a:p>
          <a:p>
            <a:r>
              <a:rPr lang="en-US" smtClean="0"/>
              <a:t>Dynamic allocation</a:t>
            </a:r>
          </a:p>
          <a:p>
            <a:pPr lvl="1"/>
            <a:r>
              <a:rPr lang="en-US" smtClean="0"/>
              <a:t>Excess table space is wasted </a:t>
            </a:r>
          </a:p>
          <a:p>
            <a:r>
              <a:rPr lang="en-US" smtClean="0"/>
              <a:t>For simplicity of kernel algorithms Fixed size tables are used.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System Administration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z="2400" smtClean="0"/>
              <a:t>Administrative Processes are used to perform various functions for </a:t>
            </a:r>
            <a:r>
              <a:rPr lang="en-US" sz="2400" u="sng" smtClean="0"/>
              <a:t>general welfare</a:t>
            </a:r>
            <a:r>
              <a:rPr lang="en-US" sz="2400" smtClean="0"/>
              <a:t> of user community.</a:t>
            </a:r>
          </a:p>
          <a:p>
            <a:pPr lvl="1"/>
            <a:r>
              <a:rPr lang="en-US" sz="2000" smtClean="0"/>
              <a:t>Disk formatting</a:t>
            </a:r>
          </a:p>
          <a:p>
            <a:pPr lvl="1"/>
            <a:r>
              <a:rPr lang="en-US" sz="2000" smtClean="0"/>
              <a:t>Creation of new file systems</a:t>
            </a:r>
          </a:p>
          <a:p>
            <a:pPr lvl="1"/>
            <a:r>
              <a:rPr lang="en-US" sz="2000" smtClean="0"/>
              <a:t>Repair of damaged file systems</a:t>
            </a:r>
          </a:p>
          <a:p>
            <a:pPr lvl="1"/>
            <a:r>
              <a:rPr lang="en-US" sz="2000" smtClean="0"/>
              <a:t>Kernel debugging, etc…</a:t>
            </a:r>
          </a:p>
          <a:p>
            <a:r>
              <a:rPr lang="en-US" sz="2400" smtClean="0"/>
              <a:t>Administrative processes are distinguished in terms of rights and privileges provided to them.   </a:t>
            </a:r>
          </a:p>
          <a:p>
            <a:pPr lvl="1"/>
            <a:r>
              <a:rPr lang="en-US" sz="2000" smtClean="0"/>
              <a:t>Eg. File access permissions allows manipulation to administrative process not to user process.</a:t>
            </a:r>
          </a:p>
          <a:p>
            <a:r>
              <a:rPr lang="en-US" sz="2800" smtClean="0"/>
              <a:t>Superuser</a:t>
            </a:r>
            <a:endParaRPr lang="en-US" sz="2400" smtClean="0"/>
          </a:p>
          <a:p>
            <a:pPr lvl="1"/>
            <a:r>
              <a:rPr lang="en-US" sz="2000" smtClean="0"/>
              <a:t> has special privileges. </a:t>
            </a:r>
          </a:p>
          <a:p>
            <a:pPr lvl="1"/>
            <a:r>
              <a:rPr lang="en-US" sz="2000" smtClean="0"/>
              <a:t>User may become superuser by using login-password.</a:t>
            </a:r>
            <a:endParaRPr lang="en-US" sz="18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Exercise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r>
              <a:rPr lang="en-US" smtClean="0"/>
              <a:t>Assignment 1:</a:t>
            </a:r>
          </a:p>
          <a:p>
            <a:pPr lvl="1">
              <a:buFontTx/>
              <a:buNone/>
            </a:pPr>
            <a:r>
              <a:rPr lang="en-US" smtClean="0"/>
              <a:t>   </a:t>
            </a:r>
            <a:r>
              <a:rPr lang="en-US" sz="2400" smtClean="0"/>
              <a:t>What should happen if the kernel attempts to awaken all processes sleeping on an event, but no process are asleep on the event at the time of the wakeup?</a:t>
            </a:r>
            <a:endParaRPr lang="en-US" smtClean="0"/>
          </a:p>
          <a:p>
            <a:r>
              <a:rPr lang="en-US" sz="2000" smtClean="0"/>
              <a:t>No process is waken up. </a:t>
            </a:r>
          </a:p>
          <a:p>
            <a:pPr lvl="1"/>
            <a:r>
              <a:rPr lang="en-US" sz="2000" smtClean="0"/>
              <a:t>If scheduler finds at least one process in the queue, everything goes on. </a:t>
            </a:r>
          </a:p>
          <a:p>
            <a:pPr lvl="1"/>
            <a:r>
              <a:rPr lang="en-US" sz="2000" smtClean="0"/>
              <a:t>If not, no process will be scheduled, and kernel will not have anything to do so it will not do anything. It will be </a:t>
            </a:r>
            <a:r>
              <a:rPr lang="en-US" sz="2000" b="1" smtClean="0"/>
              <a:t>idle. </a:t>
            </a:r>
          </a:p>
          <a:p>
            <a:pPr lvl="1"/>
            <a:r>
              <a:rPr lang="en-US" sz="2000" smtClean="0"/>
              <a:t>Then how would the kernel know, if it is idle, that some process wants it to do something?                                                                                                         </a:t>
            </a:r>
          </a:p>
          <a:p>
            <a:pPr lvl="1"/>
            <a:r>
              <a:rPr lang="en-US" sz="2000" smtClean="0"/>
              <a:t>Well, the answer is, scheduler comes a checks the ready to run queue on every/some clock interrupts.</a:t>
            </a:r>
          </a:p>
          <a:p>
            <a:pPr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Exercise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smtClean="0"/>
              <a:t>Assignment 2:</a:t>
            </a:r>
          </a:p>
          <a:p>
            <a:pPr>
              <a:buFontTx/>
              <a:buNone/>
            </a:pPr>
            <a:r>
              <a:rPr lang="en-US" sz="2400" smtClean="0"/>
              <a:t>Consider the following sequence of commands:</a:t>
            </a:r>
          </a:p>
          <a:p>
            <a:pPr>
              <a:buFontTx/>
              <a:buNone/>
            </a:pPr>
            <a:r>
              <a:rPr lang="en-US" sz="2400" b="1" smtClean="0"/>
              <a:t>Case 1:</a:t>
            </a:r>
            <a:r>
              <a:rPr lang="en-US" sz="2400" smtClean="0"/>
              <a:t> grep main a.c b.c c.c &gt; grepout &amp;</a:t>
            </a:r>
          </a:p>
          <a:p>
            <a:pPr>
              <a:buFontTx/>
              <a:buNone/>
            </a:pPr>
            <a:r>
              <a:rPr lang="en-US" sz="2400" smtClean="0"/>
              <a:t>            wc —1 &lt; grepout &amp;</a:t>
            </a:r>
          </a:p>
          <a:p>
            <a:pPr>
              <a:buFontTx/>
              <a:buNone/>
            </a:pPr>
            <a:r>
              <a:rPr lang="en-US" sz="2400" smtClean="0"/>
              <a:t>            rm grepout &amp;</a:t>
            </a:r>
          </a:p>
          <a:p>
            <a:pPr>
              <a:buFontTx/>
              <a:buNone/>
            </a:pPr>
            <a:r>
              <a:rPr lang="en-US" sz="2400" smtClean="0"/>
              <a:t>   The ampersand ("&amp;") at the end of each command line informs the shell to run the command in the background, and it can execute each command line in parallel. </a:t>
            </a:r>
            <a:r>
              <a:rPr lang="en-US" sz="2400" b="1" smtClean="0"/>
              <a:t>Why is this not equivalent to the following command line?</a:t>
            </a:r>
          </a:p>
          <a:p>
            <a:pPr>
              <a:buFontTx/>
              <a:buNone/>
            </a:pPr>
            <a:r>
              <a:rPr lang="en-US" sz="2400" b="1" smtClean="0"/>
              <a:t> Case 2: </a:t>
            </a:r>
            <a:r>
              <a:rPr lang="en-US" sz="2400" smtClean="0"/>
              <a:t>grep main a.c b.c c.c | wc —1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System calls &amp; Libraries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gradFill rotWithShape="0">
            <a:gsLst>
              <a:gs pos="0">
                <a:srgbClr val="0C5D12"/>
              </a:gs>
              <a:gs pos="50000">
                <a:srgbClr val="1ACA27"/>
              </a:gs>
              <a:gs pos="100000">
                <a:srgbClr val="0C5D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gradFill rotWithShape="0">
            <a:gsLst>
              <a:gs pos="0">
                <a:srgbClr val="67691E"/>
              </a:gs>
              <a:gs pos="50000">
                <a:srgbClr val="DEE240"/>
              </a:gs>
              <a:gs pos="100000">
                <a:srgbClr val="67691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File Subsystem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02131" y="2784484"/>
            <a:ext cx="3962400" cy="1858962"/>
            <a:chOff x="2976" y="2064"/>
            <a:chExt cx="2496" cy="1171"/>
          </a:xfrm>
          <a:noFill/>
        </p:grpSpPr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Process</a:t>
              </a:r>
            </a:p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>
                <a:defRPr/>
              </a:pPr>
              <a:r>
                <a:rPr lang="en-US" altLang="ko-KR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Inter-process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714375" y="6213475"/>
            <a:ext cx="77724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4348" y="3929066"/>
            <a:ext cx="2922583" cy="857256"/>
            <a:chOff x="672" y="2880"/>
            <a:chExt cx="1632" cy="384"/>
          </a:xfrm>
          <a:noFill/>
        </p:grpSpPr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11276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11278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11296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11279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11280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11283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smtClean="0"/>
              <a:t>Excercise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85750" y="857250"/>
            <a:ext cx="5500688" cy="4953000"/>
          </a:xfrm>
        </p:spPr>
        <p:txBody>
          <a:bodyPr/>
          <a:lstStyle/>
          <a:p>
            <a:r>
              <a:rPr lang="en-US" smtClean="0"/>
              <a:t>Assignment 3:</a:t>
            </a:r>
          </a:p>
          <a:p>
            <a:pPr>
              <a:buFontTx/>
              <a:buNone/>
            </a:pPr>
            <a:r>
              <a:rPr lang="en-US" sz="1800" smtClean="0"/>
              <a:t>struct queue {         } *bp, *bpl;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 bp1—&gt;forp = bp—&gt;forp;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 bp1—&gt;backp = bp;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 bp—&gt;forp = bp1;</a:t>
            </a:r>
          </a:p>
          <a:p>
            <a:pPr>
              <a:buFontTx/>
              <a:buNone/>
            </a:pPr>
            <a:r>
              <a:rPr lang="en-US" sz="1800" smtClean="0"/>
              <a:t>/* consider possible context switch here, and scheduled process executes remove() function */</a:t>
            </a:r>
          </a:p>
          <a:p>
            <a:pPr>
              <a:buFontTx/>
              <a:buNone/>
            </a:pPr>
            <a:r>
              <a:rPr lang="en-US" sz="1800" smtClean="0"/>
              <a:t>                    void remove(struct queue *qp)</a:t>
            </a:r>
          </a:p>
          <a:p>
            <a:pPr>
              <a:buFontTx/>
              <a:buNone/>
            </a:pPr>
            <a:r>
              <a:rPr lang="en-US" sz="1800" smtClean="0"/>
              <a:t>                    {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   qp—&gt;forp —&gt;backp =  qp—&gt;backp;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   qp—&gt;backp —&gt;forp =  qp—&gt;forp;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   qp—&gt;forp  =  qp—&gt;backp = NULL;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 }  </a:t>
            </a:r>
          </a:p>
          <a:p>
            <a:pPr>
              <a:buFontTx/>
              <a:buNone/>
            </a:pPr>
            <a:r>
              <a:rPr lang="en-US" sz="1800" smtClean="0"/>
              <a:t>/*Return from context switch to execute remaining code*/ </a:t>
            </a:r>
          </a:p>
          <a:p>
            <a:pPr>
              <a:buFontTx/>
              <a:buNone/>
            </a:pPr>
            <a:r>
              <a:rPr lang="en-US" sz="1800" smtClean="0"/>
              <a:t>                    bp1—&gt;forp— &gt;backp = bp1;</a:t>
            </a:r>
          </a:p>
          <a:p>
            <a:pPr>
              <a:buFontTx/>
              <a:buNone/>
            </a:pPr>
            <a:r>
              <a:rPr lang="en-US" sz="1800" smtClean="0"/>
              <a:t> 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5929313" y="1357313"/>
            <a:ext cx="30003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So what is the status of the link list if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case 1: qp = bp;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case 2: qp = bp1;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case 3: qp = Node that follows bp in original Link List i.e. before adding bp1.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0664" name="Picture 7" descr="http://2.bp.blogspot.com/-fsW4KT3LRxE/T8EeNbVLZAI/AAAAAAAAAAw/IBAgqETQ2FE/s320/2.2.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 bwMode="auto">
          <a:xfrm>
            <a:off x="5786438" y="4000500"/>
            <a:ext cx="33575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7364"/>
            <a:ext cx="8651631" cy="2438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Any Question</a:t>
            </a:r>
            <a:endParaRPr lang="en-IN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071563"/>
            <a:ext cx="40925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System calls &amp; Libraries</a:t>
            </a:r>
            <a:endParaRPr lang="ko-KR" altLang="en-US" smtClean="0">
              <a:ea typeface="굴림" charset="-127"/>
            </a:endParaRPr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4953000"/>
          </a:xfrm>
        </p:spPr>
        <p:txBody>
          <a:bodyPr/>
          <a:lstStyle/>
          <a:p>
            <a:r>
              <a:rPr lang="en-US" altLang="ko-KR" sz="2800" smtClean="0">
                <a:ea typeface="굴림" charset="-127"/>
              </a:rPr>
              <a:t>System call library</a:t>
            </a:r>
          </a:p>
          <a:p>
            <a:pPr lvl="1"/>
            <a:r>
              <a:rPr lang="en-US" altLang="ko-KR" sz="2400" smtClean="0">
                <a:ea typeface="굴림" charset="-127"/>
              </a:rPr>
              <a:t>System calls in user programs looks like normal C function.</a:t>
            </a:r>
          </a:p>
          <a:p>
            <a:pPr lvl="1"/>
            <a:r>
              <a:rPr lang="en-US" altLang="ko-KR" sz="2400" smtClean="0">
                <a:ea typeface="굴림" charset="-127"/>
              </a:rPr>
              <a:t>Then libraries maps them to primitives requires to enter in OS.</a:t>
            </a:r>
          </a:p>
          <a:p>
            <a:endParaRPr lang="en-US" altLang="ko-KR" sz="2800" smtClean="0">
              <a:ea typeface="굴림" charset="-127"/>
            </a:endParaRPr>
          </a:p>
          <a:p>
            <a:r>
              <a:rPr lang="en-US" altLang="ko-KR" sz="2800" smtClean="0">
                <a:ea typeface="굴림" charset="-127"/>
              </a:rPr>
              <a:t>Standard library</a:t>
            </a:r>
          </a:p>
          <a:p>
            <a:pPr lvl="1"/>
            <a:r>
              <a:rPr lang="en-US" altLang="ko-KR" sz="2400" smtClean="0">
                <a:ea typeface="굴림" charset="-127"/>
              </a:rPr>
              <a:t>User program uses libraries such as standard I/O .</a:t>
            </a:r>
          </a:p>
          <a:p>
            <a:pPr lvl="1"/>
            <a:r>
              <a:rPr lang="en-US" altLang="ko-KR" sz="2400" smtClean="0">
                <a:ea typeface="굴림" charset="-127"/>
              </a:rPr>
              <a:t>Linked with the programs at compile time and are part of the user program</a:t>
            </a:r>
          </a:p>
          <a:p>
            <a:pPr lvl="1">
              <a:buFontTx/>
              <a:buNone/>
            </a:pPr>
            <a:endParaRPr lang="en-US" altLang="ko-KR" sz="2400" smtClean="0">
              <a:ea typeface="굴림" charset="-127"/>
            </a:endParaRPr>
          </a:p>
          <a:p>
            <a:pPr lvl="1">
              <a:buFontTx/>
              <a:buNone/>
            </a:pPr>
            <a:r>
              <a:rPr lang="en-US" altLang="ko-KR" sz="2400" smtClean="0">
                <a:ea typeface="굴림" charset="-127"/>
              </a:rPr>
              <a:t>	</a:t>
            </a:r>
          </a:p>
          <a:p>
            <a:pPr lvl="1"/>
            <a:endParaRPr lang="ko-KR" altLang="en-US" sz="2400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58063" cy="1071563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File Subsystem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426075" y="1441450"/>
            <a:ext cx="2114550" cy="36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Libraries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25538" y="2170113"/>
            <a:ext cx="6858000" cy="42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System Call Interface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854075" y="2711450"/>
            <a:ext cx="3124200" cy="533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File Subsystem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02131" y="2784484"/>
            <a:ext cx="3962400" cy="1858962"/>
            <a:chOff x="2976" y="2064"/>
            <a:chExt cx="2496" cy="1171"/>
          </a:xfrm>
          <a:noFill/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2496" cy="1171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Process</a:t>
              </a:r>
            </a:p>
            <a:p>
              <a:pPr>
                <a:defRPr/>
              </a:pP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Control</a:t>
              </a:r>
            </a:p>
            <a:p>
              <a:pPr>
                <a:defRPr/>
              </a:pPr>
              <a:r>
                <a:rPr lang="en-US" altLang="ko-KR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Subsystem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080" y="2114"/>
              <a:ext cx="1248" cy="33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Inter-process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Communication</a:t>
              </a: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080" y="2507"/>
              <a:ext cx="1248" cy="28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Scheduler</a:t>
              </a: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4090" y="2846"/>
              <a:ext cx="1248" cy="3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Management</a:t>
              </a:r>
            </a:p>
          </p:txBody>
        </p:sp>
      </p:grp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714375" y="4929188"/>
            <a:ext cx="7772400" cy="64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 Control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14375" y="6143625"/>
            <a:ext cx="77724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400" b="1">
                <a:latin typeface="Times New Roman" pitchFamily="18" charset="0"/>
                <a:ea typeface="굴림" charset="-127"/>
                <a:cs typeface="Times New Roman" pitchFamily="18" charset="0"/>
              </a:rPr>
              <a:t>Hardware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2182813" y="3379788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latin typeface="Times New Roman" pitchFamily="18" charset="0"/>
                <a:ea typeface="굴림" charset="-127"/>
                <a:cs typeface="Times New Roman" pitchFamily="18" charset="0"/>
              </a:rPr>
              <a:t>Buffer Cache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14348" y="3929066"/>
            <a:ext cx="2922583" cy="857256"/>
            <a:chOff x="672" y="2880"/>
            <a:chExt cx="1632" cy="384"/>
          </a:xfrm>
          <a:noFill/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672" y="3072"/>
              <a:ext cx="163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Device Drivers</a:t>
              </a: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672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Character</a:t>
              </a: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816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Block</a:t>
              </a:r>
            </a:p>
          </p:txBody>
        </p:sp>
      </p:grpSp>
      <p:sp>
        <p:nvSpPr>
          <p:cNvPr id="14348" name="Line 17"/>
          <p:cNvSpPr>
            <a:spLocks noChangeShapeType="1"/>
          </p:cNvSpPr>
          <p:nvPr/>
        </p:nvSpPr>
        <p:spPr bwMode="auto">
          <a:xfrm>
            <a:off x="168275" y="1941513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227013" y="1500188"/>
            <a:ext cx="1274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User Level</a:t>
            </a:r>
          </a:p>
          <a:p>
            <a:endParaRPr lang="en-US" altLang="ko-KR" sz="1600" b="1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sz="1600" b="1">
                <a:latin typeface="Times New Roman" pitchFamily="18" charset="0"/>
                <a:ea typeface="굴림" charset="-127"/>
                <a:cs typeface="Times New Roman" pitchFamily="18" charset="0"/>
              </a:rPr>
              <a:t>Kernel Level</a:t>
            </a:r>
          </a:p>
        </p:txBody>
      </p:sp>
      <p:grpSp>
        <p:nvGrpSpPr>
          <p:cNvPr id="14350" name="Group 23"/>
          <p:cNvGrpSpPr>
            <a:grpSpLocks/>
          </p:cNvGrpSpPr>
          <p:nvPr/>
        </p:nvGrpSpPr>
        <p:grpSpPr bwMode="auto">
          <a:xfrm>
            <a:off x="0" y="5572125"/>
            <a:ext cx="8596313" cy="584200"/>
            <a:chOff x="105" y="3443"/>
            <a:chExt cx="5415" cy="476"/>
          </a:xfrm>
        </p:grpSpPr>
        <p:sp>
          <p:nvSpPr>
            <p:cNvPr id="14368" name="Line 19"/>
            <p:cNvSpPr>
              <a:spLocks noChangeShapeType="1"/>
            </p:cNvSpPr>
            <p:nvPr/>
          </p:nvSpPr>
          <p:spPr bwMode="auto">
            <a:xfrm>
              <a:off x="151" y="3676"/>
              <a:ext cx="53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Text Box 20"/>
            <p:cNvSpPr txBox="1">
              <a:spLocks noChangeArrowheads="1"/>
            </p:cNvSpPr>
            <p:nvPr/>
          </p:nvSpPr>
          <p:spPr bwMode="auto">
            <a:xfrm>
              <a:off x="105" y="3443"/>
              <a:ext cx="101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Kernel Level</a:t>
              </a:r>
            </a:p>
            <a:p>
              <a:r>
                <a:rPr lang="en-US" altLang="ko-KR" sz="1600" b="1">
                  <a:latin typeface="Times New Roman" pitchFamily="18" charset="0"/>
                  <a:ea typeface="굴림" charset="-127"/>
                  <a:cs typeface="Times New Roman" pitchFamily="18" charset="0"/>
                </a:rPr>
                <a:t>Hardware Level</a:t>
              </a:r>
            </a:p>
          </p:txBody>
        </p:sp>
      </p:grpSp>
      <p:sp>
        <p:nvSpPr>
          <p:cNvPr id="14351" name="Text Box 24"/>
          <p:cNvSpPr txBox="1">
            <a:spLocks noChangeArrowheads="1"/>
          </p:cNvSpPr>
          <p:nvPr/>
        </p:nvSpPr>
        <p:spPr bwMode="auto">
          <a:xfrm>
            <a:off x="2486025" y="149701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Trap</a:t>
            </a:r>
          </a:p>
        </p:txBody>
      </p:sp>
      <p:sp>
        <p:nvSpPr>
          <p:cNvPr id="14352" name="Line 25"/>
          <p:cNvSpPr>
            <a:spLocks noChangeShapeType="1"/>
          </p:cNvSpPr>
          <p:nvPr/>
        </p:nvSpPr>
        <p:spPr bwMode="auto">
          <a:xfrm>
            <a:off x="2987675" y="174625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6"/>
          <p:cNvSpPr>
            <a:spLocks noChangeShapeType="1"/>
          </p:cNvSpPr>
          <p:nvPr/>
        </p:nvSpPr>
        <p:spPr bwMode="auto">
          <a:xfrm>
            <a:off x="2987675" y="1670050"/>
            <a:ext cx="1828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7"/>
          <p:cNvSpPr txBox="1">
            <a:spLocks noChangeArrowheads="1"/>
          </p:cNvSpPr>
          <p:nvPr/>
        </p:nvSpPr>
        <p:spPr bwMode="auto">
          <a:xfrm>
            <a:off x="3368675" y="107156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Times New Roman" pitchFamily="18" charset="0"/>
                <a:ea typeface="굴림" charset="-127"/>
                <a:cs typeface="Times New Roman" pitchFamily="18" charset="0"/>
              </a:rPr>
              <a:t>User Programs</a:t>
            </a:r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4943475" y="1263650"/>
            <a:ext cx="85883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9"/>
          <p:cNvSpPr>
            <a:spLocks noChangeShapeType="1"/>
          </p:cNvSpPr>
          <p:nvPr/>
        </p:nvSpPr>
        <p:spPr bwMode="auto">
          <a:xfrm>
            <a:off x="6492875" y="17573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30"/>
          <p:cNvSpPr>
            <a:spLocks noChangeShapeType="1"/>
          </p:cNvSpPr>
          <p:nvPr/>
        </p:nvSpPr>
        <p:spPr bwMode="auto">
          <a:xfrm>
            <a:off x="4308475" y="140335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31"/>
          <p:cNvSpPr>
            <a:spLocks noChangeShapeType="1"/>
          </p:cNvSpPr>
          <p:nvPr/>
        </p:nvSpPr>
        <p:spPr bwMode="auto">
          <a:xfrm flipH="1">
            <a:off x="5861050" y="24177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32"/>
          <p:cNvSpPr>
            <a:spLocks noChangeShapeType="1"/>
          </p:cNvSpPr>
          <p:nvPr/>
        </p:nvSpPr>
        <p:spPr bwMode="auto">
          <a:xfrm>
            <a:off x="2981325" y="238283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33"/>
          <p:cNvSpPr>
            <a:spLocks noChangeShapeType="1"/>
          </p:cNvSpPr>
          <p:nvPr/>
        </p:nvSpPr>
        <p:spPr bwMode="auto">
          <a:xfrm>
            <a:off x="3521075" y="3024188"/>
            <a:ext cx="0" cy="446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34"/>
          <p:cNvSpPr>
            <a:spLocks noChangeShapeType="1"/>
          </p:cNvSpPr>
          <p:nvPr/>
        </p:nvSpPr>
        <p:spPr bwMode="auto">
          <a:xfrm>
            <a:off x="1365250" y="3162300"/>
            <a:ext cx="0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35"/>
          <p:cNvSpPr>
            <a:spLocks noChangeShapeType="1"/>
          </p:cNvSpPr>
          <p:nvPr/>
        </p:nvSpPr>
        <p:spPr bwMode="auto">
          <a:xfrm>
            <a:off x="3149600" y="3684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38"/>
          <p:cNvSpPr>
            <a:spLocks noChangeShapeType="1"/>
          </p:cNvSpPr>
          <p:nvPr/>
        </p:nvSpPr>
        <p:spPr bwMode="auto">
          <a:xfrm>
            <a:off x="3902075" y="2976563"/>
            <a:ext cx="750888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34"/>
          <p:cNvSpPr>
            <a:spLocks noChangeShapeType="1"/>
          </p:cNvSpPr>
          <p:nvPr/>
        </p:nvSpPr>
        <p:spPr bwMode="auto">
          <a:xfrm>
            <a:off x="3071813" y="4643438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34"/>
          <p:cNvSpPr>
            <a:spLocks noChangeShapeType="1"/>
          </p:cNvSpPr>
          <p:nvPr/>
        </p:nvSpPr>
        <p:spPr bwMode="auto">
          <a:xfrm>
            <a:off x="6143625" y="4143375"/>
            <a:ext cx="0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stdrive-ppt">
  <a:themeElements>
    <a:clrScheme name="1_testdrive-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estdrive-pp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stdrive-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tdrive-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drive-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drive-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drive-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drive-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drive-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 presentation1</Template>
  <TotalTime>3016</TotalTime>
  <Words>3453</Words>
  <Application>Microsoft Office PowerPoint</Application>
  <PresentationFormat>On-screen Show (4:3)</PresentationFormat>
  <Paragraphs>750</Paragraphs>
  <Slides>71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1_testdrive-ppt</vt:lpstr>
      <vt:lpstr>Slide 1</vt:lpstr>
      <vt:lpstr>Contents</vt:lpstr>
      <vt:lpstr>What is Kernel</vt:lpstr>
      <vt:lpstr>Contents</vt:lpstr>
      <vt:lpstr>Architecture of the UNIX</vt:lpstr>
      <vt:lpstr>Block Diagram of System Kernel</vt:lpstr>
      <vt:lpstr>System calls &amp; Libraries</vt:lpstr>
      <vt:lpstr>System calls &amp; Libraries</vt:lpstr>
      <vt:lpstr>File Subsystem </vt:lpstr>
      <vt:lpstr>System calls &amp; Libraries</vt:lpstr>
      <vt:lpstr>Buffering Mechanism </vt:lpstr>
      <vt:lpstr>Buffering Mechanism (Cont..)</vt:lpstr>
      <vt:lpstr>File Subsystem </vt:lpstr>
      <vt:lpstr>Process Control Subsystem </vt:lpstr>
      <vt:lpstr>Process Control Subsystem (Cont..)</vt:lpstr>
      <vt:lpstr>Process Control Subsystem (Cont..)</vt:lpstr>
      <vt:lpstr>Hardware Control</vt:lpstr>
      <vt:lpstr>Hardware Control (Cont..)</vt:lpstr>
      <vt:lpstr>Contents</vt:lpstr>
      <vt:lpstr>Files</vt:lpstr>
      <vt:lpstr>Overview of File Subsystem</vt:lpstr>
      <vt:lpstr>Overview of File Subsystem (cont..)</vt:lpstr>
      <vt:lpstr>Overview of File Subsystem (cont..)</vt:lpstr>
      <vt:lpstr>Inode Structure</vt:lpstr>
      <vt:lpstr>Overview of File Subsystem (cont..)</vt:lpstr>
      <vt:lpstr>Finding a file’s Inode  on Disk</vt:lpstr>
      <vt:lpstr>Example</vt:lpstr>
      <vt:lpstr>Data Structure for File Access</vt:lpstr>
      <vt:lpstr>Interaction between tables with an Example</vt:lpstr>
      <vt:lpstr>File Descriptors, File Table and Inode table</vt:lpstr>
      <vt:lpstr>Explanation of figure</vt:lpstr>
      <vt:lpstr>File System</vt:lpstr>
      <vt:lpstr>File System</vt:lpstr>
      <vt:lpstr>File System</vt:lpstr>
      <vt:lpstr>File System: Boot Block</vt:lpstr>
      <vt:lpstr>File System: Super Block</vt:lpstr>
      <vt:lpstr>File System: Inode List</vt:lpstr>
      <vt:lpstr>File System: Data Block</vt:lpstr>
      <vt:lpstr>Contents</vt:lpstr>
      <vt:lpstr>Processes</vt:lpstr>
      <vt:lpstr>Slide 41</vt:lpstr>
      <vt:lpstr>Slide 42</vt:lpstr>
      <vt:lpstr>Slide 43</vt:lpstr>
      <vt:lpstr>Process (Cont..)</vt:lpstr>
      <vt:lpstr>Slide 45</vt:lpstr>
      <vt:lpstr>Slide 46</vt:lpstr>
      <vt:lpstr>Processes (Cont..)</vt:lpstr>
      <vt:lpstr>Data Structures for Process</vt:lpstr>
      <vt:lpstr>Slide 49</vt:lpstr>
      <vt:lpstr>Process: Region Table</vt:lpstr>
      <vt:lpstr>Process: U Area</vt:lpstr>
      <vt:lpstr>Contents</vt:lpstr>
      <vt:lpstr>Process Context</vt:lpstr>
      <vt:lpstr>Context Switch</vt:lpstr>
      <vt:lpstr>Mode of Process Execution</vt:lpstr>
      <vt:lpstr>Mode of Process Execution (cont..)</vt:lpstr>
      <vt:lpstr>Contents</vt:lpstr>
      <vt:lpstr>Process States</vt:lpstr>
      <vt:lpstr>Process State Transition</vt:lpstr>
      <vt:lpstr>Process State Transition(cont..)</vt:lpstr>
      <vt:lpstr>Example</vt:lpstr>
      <vt:lpstr>Contents</vt:lpstr>
      <vt:lpstr>Sleep and wakeup</vt:lpstr>
      <vt:lpstr>Sleep and wakeup (cont..)</vt:lpstr>
      <vt:lpstr>Slide 65</vt:lpstr>
      <vt:lpstr>Kernel Data Structures</vt:lpstr>
      <vt:lpstr>System Administration</vt:lpstr>
      <vt:lpstr>Exercise</vt:lpstr>
      <vt:lpstr>Exercise</vt:lpstr>
      <vt:lpstr>Excercise</vt:lpstr>
      <vt:lpstr>    Any Question</vt:lpstr>
    </vt:vector>
  </TitlesOfParts>
  <Company>IICT BUET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anup</dc:creator>
  <cp:lastModifiedBy>adi</cp:lastModifiedBy>
  <cp:revision>1128</cp:revision>
  <dcterms:created xsi:type="dcterms:W3CDTF">2002-12-29T23:02:52Z</dcterms:created>
  <dcterms:modified xsi:type="dcterms:W3CDTF">2013-07-12T04:48:04Z</dcterms:modified>
</cp:coreProperties>
</file>